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Nunito" pitchFamily="2" charset="77"/>
      <p:regular r:id="rId35"/>
      <p:bold r:id="rId36"/>
      <p:italic r:id="rId37"/>
      <p:boldItalic r:id="rId38"/>
    </p:embeddedFont>
    <p:embeddedFont>
      <p:font typeface="Quicksand" pitchFamily="2" charset="77"/>
      <p:regular r:id="rId39"/>
      <p:bold r:id="rId40"/>
    </p:embeddedFont>
    <p:embeddedFont>
      <p:font typeface="Quicksand Light" pitchFamily="2" charset="77"/>
      <p:regular r:id="rId41"/>
      <p:bold r:id="rId42"/>
    </p:embeddedFont>
    <p:embeddedFont>
      <p:font typeface="Quicksand Medium" pitchFamily="2" charset="77"/>
      <p:regular r:id="rId43"/>
      <p:bold r:id="rId44"/>
    </p:embeddedFont>
    <p:embeddedFont>
      <p:font typeface="Roboto" panose="02000000000000000000" pitchFamily="2" charset="0"/>
      <p:regular r:id="rId45"/>
      <p:bold r:id="rId46"/>
      <p:italic r:id="rId47"/>
      <p:boldItalic r:id="rId48"/>
    </p:embeddedFont>
    <p:embeddedFont>
      <p:font typeface="Roboto Light" panose="020F03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76">
          <p15:clr>
            <a:srgbClr val="747775"/>
          </p15:clr>
        </p15:guide>
        <p15:guide id="2" orient="horz" pos="907">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p:cViewPr varScale="1">
        <p:scale>
          <a:sx n="142" d="100"/>
          <a:sy n="142" d="100"/>
        </p:scale>
        <p:origin x="760" y="168"/>
      </p:cViewPr>
      <p:guideLst>
        <p:guide pos="276"/>
        <p:guide orient="horz" pos="90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208c4f1cf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208c4f1cf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785d4b871f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785d4b871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Quicksand"/>
                <a:ea typeface="Quicksand"/>
                <a:cs typeface="Quicksand"/>
                <a:sym typeface="Quicksand"/>
              </a:rPr>
              <a:t>At the end of the check-in, you’ll have the opportunity to practice gratitude in two ways - first by thinking about something you are grateful for that week, and then by sharing some gratitude with a friend or staff member. </a:t>
            </a:r>
            <a:endParaRPr>
              <a:solidFill>
                <a:schemeClr val="dk1"/>
              </a:solidFill>
              <a:latin typeface="Quicksand"/>
              <a:ea typeface="Quicksand"/>
              <a:cs typeface="Quicksand"/>
              <a:sym typeface="Quicksand"/>
            </a:endParaRPr>
          </a:p>
          <a:p>
            <a:pPr marL="0" lvl="0" indent="0" algn="l" rtl="0">
              <a:spcBef>
                <a:spcPts val="0"/>
              </a:spcBef>
              <a:spcAft>
                <a:spcPts val="0"/>
              </a:spcAft>
              <a:buNone/>
            </a:pPr>
            <a:r>
              <a:rPr lang="en-GB">
                <a:solidFill>
                  <a:schemeClr val="dk1"/>
                </a:solidFill>
                <a:latin typeface="Quicksand"/>
                <a:ea typeface="Quicksand"/>
                <a:cs typeface="Quicksand"/>
                <a:sym typeface="Quicksand"/>
              </a:rPr>
              <a:t>When sharing gratitude, the person you pick will get an email they have been recognised. You’ll be able to see gratitude you have received at the end of your check-in with the gratitude cards. I can tell you that all the research shows how beneficial it is for both yourself and the person you give gratitude to, so I strongly encourage you to give it a go. </a:t>
            </a:r>
            <a:endParaRPr>
              <a:latin typeface="Quicksand"/>
              <a:ea typeface="Quicksand"/>
              <a:cs typeface="Quicksand"/>
              <a:sym typeface="Quicksan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785d4b871f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785d4b871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I can imagine that some of you are thinking to yourselves that this just going to be another thing to worry about. You do have to remember though, that it’s just about a minute of your time, once a week. It’s not much in the scheme of things, especially when there are such clear benefits.</a:t>
            </a:r>
            <a:endParaRPr>
              <a:solidFill>
                <a:schemeClr val="dk1"/>
              </a:solidFill>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85d4b871f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785d4b871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Pulse gives you a safe way to ask for help if you need it, as well as a new way to make your voice heard and give your opinion about your experience at school. </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0" lvl="0" indent="0" algn="l" rtl="0">
              <a:spcBef>
                <a:spcPts val="0"/>
              </a:spcBef>
              <a:spcAft>
                <a:spcPts val="0"/>
              </a:spcAft>
              <a:buNone/>
            </a:pPr>
            <a:r>
              <a:rPr lang="en-GB">
                <a:solidFill>
                  <a:schemeClr val="dk1"/>
                </a:solidFill>
                <a:latin typeface="Quicksand"/>
                <a:ea typeface="Quicksand"/>
                <a:cs typeface="Quicksand"/>
                <a:sym typeface="Quicksand"/>
              </a:rPr>
              <a:t>As staff, we are going to take the information we gather seriously in order to make meaningful changes where necessary. Don’t forget, you can always ask your teachers to share what actions are being taken as a result of the feedback you are giving.</a:t>
            </a:r>
            <a:endParaRPr>
              <a:solidFill>
                <a:schemeClr val="dk1"/>
              </a:solidFill>
              <a:latin typeface="Quicksand"/>
              <a:ea typeface="Quicksand"/>
              <a:cs typeface="Quicksand"/>
              <a:sym typeface="Quicksand"/>
            </a:endParaRPr>
          </a:p>
          <a:p>
            <a:pPr marL="0" lvl="0" indent="0" algn="l" rtl="0">
              <a:spcBef>
                <a:spcPts val="0"/>
              </a:spcBef>
              <a:spcAft>
                <a:spcPts val="0"/>
              </a:spcAft>
              <a:buNone/>
            </a:pP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It also gives you the opportunity to take some time out on your week, and reflect on how you are going. Our wellbeing is always changing based on lots of different things, so it is a healthy practice to check-in on how we are going week to week. </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785d4b871f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785d4b871f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[Answer these questions with the information for your school]</a:t>
            </a:r>
            <a:endParaRPr>
              <a:latin typeface="Quicksand"/>
              <a:ea typeface="Quicksand"/>
              <a:cs typeface="Quicksand"/>
              <a:sym typeface="Quicksan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2639ba37b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2639ba37b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692275f150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692275f15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2639ba37b2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2639ba37b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Today we are going to explore a wellbeing measurement program called Pulse. As we know, students' wellbeing can change moment to moment and is influenced by what’s happening at a specific time and the actions they take.</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785d4b871f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785d4b871f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Quicksand"/>
                <a:ea typeface="Quicksand"/>
                <a:cs typeface="Quicksand"/>
                <a:sym typeface="Quicksand"/>
              </a:rPr>
              <a:t>As teachers, we are aware that our students are facing risks every day, whether they be physical, mental health or digital.</a:t>
            </a:r>
            <a:endParaRPr>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785d4b871f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785d4b871f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Pulse is an app which the students will use to check in with their wellbeing in 60 seconds, once a week. During each check-in, students are asked a range of questions, starting with a simple yet crucial question, “How are you feeling today?”.</a:t>
            </a:r>
            <a:endParaRPr>
              <a:latin typeface="Quicksand"/>
              <a:ea typeface="Quicksand"/>
              <a:cs typeface="Quicksand"/>
              <a:sym typeface="Quicksan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85d4b871f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785d4b871f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So what makes Pulse different?</a:t>
            </a:r>
            <a:endParaRPr>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latin typeface="Quicksand"/>
              <a:ea typeface="Quicksand"/>
              <a:cs typeface="Quicksand"/>
              <a:sym typeface="Quicksand"/>
            </a:endParaRPr>
          </a:p>
          <a:p>
            <a:pPr marL="457200" lvl="0" indent="-298450" algn="l" rtl="0">
              <a:spcBef>
                <a:spcPts val="0"/>
              </a:spcBef>
              <a:spcAft>
                <a:spcPts val="0"/>
              </a:spcAft>
              <a:buSzPts val="1100"/>
              <a:buFont typeface="Quicksand"/>
              <a:buChar char="●"/>
            </a:pPr>
            <a:r>
              <a:rPr lang="en-GB">
                <a:latin typeface="Quicksand"/>
                <a:ea typeface="Quicksand"/>
                <a:cs typeface="Quicksand"/>
                <a:sym typeface="Quicksand"/>
              </a:rPr>
              <a:t>Students are able to seek help. When they check in they do so on a spectrum. They can state that they are feeling great, through to struggling. If they click ‘I need some help’, they will be given options for who they might like to speak to.</a:t>
            </a:r>
            <a:endParaRPr>
              <a:latin typeface="Quicksand"/>
              <a:ea typeface="Quicksand"/>
              <a:cs typeface="Quicksand"/>
              <a:sym typeface="Quicksand"/>
            </a:endParaRPr>
          </a:p>
          <a:p>
            <a:pPr marL="457200" lvl="0" indent="-298450" algn="l" rtl="0">
              <a:spcBef>
                <a:spcPts val="0"/>
              </a:spcBef>
              <a:spcAft>
                <a:spcPts val="0"/>
              </a:spcAft>
              <a:buSzPts val="1100"/>
              <a:buFont typeface="Quicksand"/>
              <a:buChar char="●"/>
            </a:pPr>
            <a:r>
              <a:rPr lang="en-GB">
                <a:latin typeface="Quicksand"/>
                <a:ea typeface="Quicksand"/>
                <a:cs typeface="Quicksand"/>
                <a:sym typeface="Quicksand"/>
              </a:rPr>
              <a:t>The weekly check ins allow you to identify at risk students early, to avoid them falling through the cracks. This isn’t a case of checking in once a year and maybe looking at the data three months later. This is real time, which gives you control. </a:t>
            </a:r>
            <a:endParaRPr>
              <a:latin typeface="Quicksand"/>
              <a:ea typeface="Quicksand"/>
              <a:cs typeface="Quicksand"/>
              <a:sym typeface="Quicksand"/>
            </a:endParaRPr>
          </a:p>
          <a:p>
            <a:pPr marL="457200" lvl="0" indent="-298450" algn="l" rtl="0">
              <a:spcBef>
                <a:spcPts val="0"/>
              </a:spcBef>
              <a:spcAft>
                <a:spcPts val="0"/>
              </a:spcAft>
              <a:buSzPts val="1100"/>
              <a:buFont typeface="Quicksand"/>
              <a:buChar char="●"/>
            </a:pPr>
            <a:r>
              <a:rPr lang="en-GB">
                <a:latin typeface="Quicksand"/>
                <a:ea typeface="Quicksand"/>
                <a:cs typeface="Quicksand"/>
                <a:sym typeface="Quicksand"/>
              </a:rPr>
              <a:t>You’re saving time by focusing on what matters the most. you’re not speculating and hoping for the best.</a:t>
            </a:r>
            <a:endParaRPr>
              <a:latin typeface="Quicksand"/>
              <a:ea typeface="Quicksand"/>
              <a:cs typeface="Quicksand"/>
              <a:sym typeface="Quicksand"/>
            </a:endParaRPr>
          </a:p>
          <a:p>
            <a:pPr marL="457200" lvl="0" indent="-298450" algn="l" rtl="0">
              <a:spcBef>
                <a:spcPts val="0"/>
              </a:spcBef>
              <a:spcAft>
                <a:spcPts val="0"/>
              </a:spcAft>
              <a:buSzPts val="1100"/>
              <a:buFont typeface="Quicksand"/>
              <a:buChar char="●"/>
            </a:pPr>
            <a:r>
              <a:rPr lang="en-GB">
                <a:latin typeface="Quicksand"/>
                <a:ea typeface="Quicksand"/>
                <a:cs typeface="Quicksand"/>
                <a:sym typeface="Quicksand"/>
              </a:rPr>
              <a:t>Pulse amplifies student voice. not only can they check in on an individual basis to tell how they’re going, they can also give feedback as a collective, which means you can make proactive intervention with an accurate read of the school climate,  to make sure the school is the right sort of environment for both students and staff</a:t>
            </a:r>
            <a:endParaRPr>
              <a:latin typeface="Quicksand"/>
              <a:ea typeface="Quicksand"/>
              <a:cs typeface="Quicksand"/>
              <a:sym typeface="Quicksand"/>
            </a:endParaRPr>
          </a:p>
          <a:p>
            <a:pPr marL="457200" lvl="0" indent="-298450" algn="l" rtl="0">
              <a:spcBef>
                <a:spcPts val="0"/>
              </a:spcBef>
              <a:spcAft>
                <a:spcPts val="0"/>
              </a:spcAft>
              <a:buSzPts val="1100"/>
              <a:buFont typeface="Quicksand"/>
              <a:buChar char="●"/>
            </a:pPr>
            <a:r>
              <a:rPr lang="en-GB">
                <a:latin typeface="Quicksand"/>
                <a:ea typeface="Quicksand"/>
                <a:cs typeface="Quicksand"/>
                <a:sym typeface="Quicksand"/>
              </a:rPr>
              <a:t>Pulse supports a positive school culture, through giving students and staff the opportunity to share gratitude with those around them</a:t>
            </a:r>
            <a:endParaRPr>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208c4f1cf4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208c4f1cf4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522D72"/>
              </a:solidFill>
              <a:latin typeface="Nunito"/>
              <a:ea typeface="Nunito"/>
              <a:cs typeface="Nunito"/>
              <a:sym typeface="Nuni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785d4b871f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785d4b871f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Quicksand"/>
                <a:ea typeface="Quicksand"/>
                <a:cs typeface="Quicksand"/>
                <a:sym typeface="Quicksand"/>
              </a:rPr>
              <a:t>What does this really mean for staff? How does it help you?</a:t>
            </a:r>
            <a:endParaRPr>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latin typeface="Quicksand"/>
              <a:ea typeface="Quicksand"/>
              <a:cs typeface="Quicksand"/>
              <a:sym typeface="Quicksand"/>
            </a:endParaRPr>
          </a:p>
          <a:p>
            <a:pPr marL="0" lvl="0" indent="0" algn="l" rtl="0">
              <a:spcBef>
                <a:spcPts val="0"/>
              </a:spcBef>
              <a:spcAft>
                <a:spcPts val="0"/>
              </a:spcAft>
              <a:buNone/>
            </a:pPr>
            <a:r>
              <a:rPr lang="en-GB">
                <a:latin typeface="Quicksand"/>
                <a:ea typeface="Quicksand"/>
                <a:cs typeface="Quicksand"/>
                <a:sym typeface="Quicksand"/>
              </a:rPr>
              <a:t>Importantly, Pulse gives your students a voice. From the individual to collective level, students are given the opportunity to give feedback or reach out for help. </a:t>
            </a: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a:latin typeface="Quicksand"/>
                <a:ea typeface="Quicksand"/>
                <a:cs typeface="Quicksand"/>
                <a:sym typeface="Quicksand"/>
              </a:rPr>
              <a:t>In turn, you are able to form closer relationships with your students with this, another tool in your kit to form deep connections. You’ve now got the information at hand to be able to connect with your students about things that matter to them, or even just to check in with the answers to their wellbeing questions.This leads to empowerment. Understanding what students need and being given the tools to deliver it will make you feel that you have a handle on things, and that you’re not going to let important details slip through the cracks,  </a:t>
            </a:r>
            <a:endParaRPr>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a:latin typeface="Quicksand"/>
                <a:ea typeface="Quicksand"/>
                <a:cs typeface="Quicksand"/>
                <a:sym typeface="Quicksand"/>
              </a:rPr>
              <a:t>When you use this power, and take action to show you’ve listened, your students will trust you more than they did before. From here, the cycle continues and they are more motivated to speak up, which leads to closer connections and a much more fulfilling and meaningful role as an educator.</a:t>
            </a:r>
            <a:endParaRPr>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785d4b871f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785d4b871f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So why do we bother with this? Of course we are all very busy. However, there are clear benefits for both students and staff.</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Pulse provides real time data so we are able to start gaining insight into their current wellbeing, and take action on that quickly</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It provides students with a safe and discreet way to connect with wellbeing support when they need it</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Pulse provides a powerful opportunity for student voice and agency</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And lastly, Pulse provides a breakdown of data from the whole school level to year level, class and the individual, allowing us to address wellbeing successes and concerns more effectively</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69240bafed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69240bafe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000">
                <a:solidFill>
                  <a:schemeClr val="dk1"/>
                </a:solidFill>
                <a:latin typeface="Roboto Light"/>
                <a:ea typeface="Roboto Light"/>
                <a:cs typeface="Roboto Light"/>
                <a:sym typeface="Roboto Light"/>
              </a:rPr>
              <a:t>Pulse uses an evidence based, research informed framework that conceptualises wellbeing as </a:t>
            </a:r>
            <a:r>
              <a:rPr lang="en-GB" sz="1000" b="1">
                <a:solidFill>
                  <a:schemeClr val="dk1"/>
                </a:solidFill>
                <a:latin typeface="Roboto"/>
                <a:ea typeface="Roboto"/>
                <a:cs typeface="Roboto"/>
                <a:sym typeface="Roboto"/>
              </a:rPr>
              <a:t>six interconnected domains</a:t>
            </a:r>
            <a:r>
              <a:rPr lang="en-GB" sz="1000">
                <a:solidFill>
                  <a:schemeClr val="dk1"/>
                </a:solidFill>
                <a:latin typeface="Roboto Light"/>
                <a:ea typeface="Roboto Light"/>
                <a:cs typeface="Roboto Light"/>
                <a:sym typeface="Roboto Light"/>
              </a:rPr>
              <a:t> that support each other to help children reach their potential. To have optimal wellbeing, a child or young person needs to be </a:t>
            </a:r>
            <a:r>
              <a:rPr lang="en-GB" sz="1000" b="1">
                <a:solidFill>
                  <a:schemeClr val="dk1"/>
                </a:solidFill>
                <a:latin typeface="Roboto"/>
                <a:ea typeface="Roboto"/>
                <a:cs typeface="Roboto"/>
                <a:sym typeface="Roboto"/>
              </a:rPr>
              <a:t>adequately resourced in all six domains</a:t>
            </a:r>
            <a:r>
              <a:rPr lang="en-GB" sz="1000">
                <a:solidFill>
                  <a:schemeClr val="dk1"/>
                </a:solidFill>
                <a:latin typeface="Roboto Light"/>
                <a:ea typeface="Roboto Light"/>
                <a:cs typeface="Roboto Light"/>
                <a:sym typeface="Roboto Light"/>
              </a:rPr>
              <a:t>.</a:t>
            </a:r>
            <a:endParaRPr sz="10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GB" sz="1000" b="1">
                <a:solidFill>
                  <a:schemeClr val="dk1"/>
                </a:solidFill>
                <a:latin typeface="Nunito"/>
                <a:ea typeface="Nunito"/>
                <a:cs typeface="Nunito"/>
                <a:sym typeface="Nunito"/>
              </a:rPr>
              <a:t>Healthy</a:t>
            </a:r>
            <a:r>
              <a:rPr lang="en-GB" sz="1000">
                <a:solidFill>
                  <a:schemeClr val="dk1"/>
                </a:solidFill>
                <a:latin typeface="Nunito"/>
                <a:ea typeface="Nunito"/>
                <a:cs typeface="Nunito"/>
                <a:sym typeface="Nunito"/>
              </a:rPr>
              <a:t>: The overall physical, mental and emotional health of students.  </a:t>
            </a:r>
            <a:endParaRPr sz="10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GB" sz="1000" b="1">
                <a:solidFill>
                  <a:schemeClr val="dk1"/>
                </a:solidFill>
                <a:latin typeface="Nunito"/>
                <a:ea typeface="Nunito"/>
                <a:cs typeface="Nunito"/>
                <a:sym typeface="Nunito"/>
              </a:rPr>
              <a:t>Material Basics</a:t>
            </a:r>
            <a:r>
              <a:rPr lang="en-GB" sz="1000">
                <a:solidFill>
                  <a:schemeClr val="dk1"/>
                </a:solidFill>
                <a:latin typeface="Nunito"/>
                <a:ea typeface="Nunito"/>
                <a:cs typeface="Nunito"/>
                <a:sym typeface="Nunito"/>
              </a:rPr>
              <a:t>: The basic parts of life that contribute to an overall well-rounded individual.</a:t>
            </a:r>
            <a:endParaRPr sz="1000" b="1">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GB" sz="1000" b="1">
                <a:solidFill>
                  <a:schemeClr val="dk1"/>
                </a:solidFill>
                <a:latin typeface="Nunito"/>
                <a:ea typeface="Nunito"/>
                <a:cs typeface="Nunito"/>
                <a:sym typeface="Nunito"/>
              </a:rPr>
              <a:t>Valued and Safe</a:t>
            </a:r>
            <a:r>
              <a:rPr lang="en-GB" sz="1000">
                <a:solidFill>
                  <a:schemeClr val="dk1"/>
                </a:solidFill>
                <a:latin typeface="Nunito"/>
                <a:ea typeface="Nunito"/>
                <a:cs typeface="Nunito"/>
                <a:sym typeface="Nunito"/>
              </a:rPr>
              <a:t>: How valued and safe a student feels. </a:t>
            </a:r>
            <a:endParaRPr sz="1000" b="1">
              <a:solidFill>
                <a:schemeClr val="dk1"/>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r>
              <a:rPr lang="en-GB" sz="1000" b="1">
                <a:solidFill>
                  <a:schemeClr val="dk1"/>
                </a:solidFill>
                <a:latin typeface="Nunito"/>
                <a:ea typeface="Nunito"/>
                <a:cs typeface="Nunito"/>
                <a:sym typeface="Nunito"/>
              </a:rPr>
              <a:t>Participating</a:t>
            </a:r>
            <a:r>
              <a:rPr lang="en-GB" sz="1000">
                <a:solidFill>
                  <a:schemeClr val="dk1"/>
                </a:solidFill>
                <a:latin typeface="Nunito"/>
                <a:ea typeface="Nunito"/>
                <a:cs typeface="Nunito"/>
                <a:sym typeface="Nunito"/>
              </a:rPr>
              <a:t>: How a student participates in the activities and relationships around them. </a:t>
            </a:r>
            <a:endParaRPr sz="1000">
              <a:solidFill>
                <a:schemeClr val="dk1"/>
              </a:solidFill>
              <a:latin typeface="Nunito"/>
              <a:ea typeface="Nunito"/>
              <a:cs typeface="Nunito"/>
              <a:sym typeface="Nunito"/>
            </a:endParaRPr>
          </a:p>
          <a:p>
            <a:pPr marL="0" lvl="0" indent="0" algn="l" rtl="0">
              <a:lnSpc>
                <a:spcPct val="115000"/>
              </a:lnSpc>
              <a:spcBef>
                <a:spcPts val="0"/>
              </a:spcBef>
              <a:spcAft>
                <a:spcPts val="0"/>
              </a:spcAft>
              <a:buClr>
                <a:schemeClr val="dk1"/>
              </a:buClr>
              <a:buSzPts val="1100"/>
              <a:buFont typeface="Arial"/>
              <a:buNone/>
            </a:pPr>
            <a:r>
              <a:rPr lang="en-GB" sz="1000" b="1">
                <a:solidFill>
                  <a:schemeClr val="dk1"/>
                </a:solidFill>
                <a:latin typeface="Nunito"/>
                <a:ea typeface="Nunito"/>
                <a:cs typeface="Nunito"/>
                <a:sym typeface="Nunito"/>
              </a:rPr>
              <a:t>Learning</a:t>
            </a:r>
            <a:r>
              <a:rPr lang="en-GB" sz="1000">
                <a:solidFill>
                  <a:schemeClr val="dk1"/>
                </a:solidFill>
                <a:latin typeface="Nunito"/>
                <a:ea typeface="Nunito"/>
                <a:cs typeface="Nunito"/>
                <a:sym typeface="Nunito"/>
              </a:rPr>
              <a:t>: How a student learns. </a:t>
            </a:r>
            <a:endParaRPr sz="1000" b="1">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n-GB" sz="1000" b="1">
                <a:solidFill>
                  <a:schemeClr val="dk1"/>
                </a:solidFill>
                <a:latin typeface="Nunito"/>
                <a:ea typeface="Nunito"/>
                <a:cs typeface="Nunito"/>
                <a:sym typeface="Nunito"/>
              </a:rPr>
              <a:t>Positive Sense of Culture and Identity</a:t>
            </a:r>
            <a:r>
              <a:rPr lang="en-GB" sz="1000">
                <a:solidFill>
                  <a:schemeClr val="dk1"/>
                </a:solidFill>
                <a:latin typeface="Nunito"/>
                <a:ea typeface="Nunito"/>
                <a:cs typeface="Nunito"/>
                <a:sym typeface="Nunito"/>
              </a:rPr>
              <a:t>: How a student feels they belong within the school academic and social environment and the expectation they perceive to be placed on them. </a:t>
            </a:r>
            <a:endParaRPr sz="10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2639ba37b2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2639ba37b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Let’s take a look at the student check-in experience.</a:t>
            </a:r>
            <a:endParaRPr>
              <a:solidFill>
                <a:schemeClr val="dk1"/>
              </a:solidFill>
            </a:endParaRPr>
          </a:p>
          <a:p>
            <a:pPr marL="0" lvl="0" indent="0" algn="l" rtl="0">
              <a:lnSpc>
                <a:spcPct val="150000"/>
              </a:lnSpc>
              <a:spcBef>
                <a:spcPts val="14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69240bafed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69240bafe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Most students will check-in in the time you set aside to do it each week, but will also be able to complete additional check-ins throughout the week. Students will receive an email prompting them to check in at the same time each week, and students who have not completed a check-in for the week will also receive a reminder email. You are able to set when you would like these reminders to be sent out.</a:t>
            </a:r>
            <a:endParaRPr/>
          </a:p>
          <a:p>
            <a:pPr marL="0" lvl="0" indent="0" algn="l" rtl="0">
              <a:spcBef>
                <a:spcPts val="0"/>
              </a:spcBef>
              <a:spcAft>
                <a:spcPts val="0"/>
              </a:spcAft>
              <a:buClr>
                <a:schemeClr val="dk1"/>
              </a:buClr>
              <a:buSzPts val="1100"/>
              <a:buFont typeface="Arial"/>
              <a:buNone/>
            </a:pPr>
            <a:r>
              <a:rPr lang="en-GB"/>
              <a:t>When this reminder email goes out, staff will receive an email reminder to login to the dashboard to check their student data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2639ba37b2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2639ba37b2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2639ba37b2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2639ba37b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000">
                <a:solidFill>
                  <a:schemeClr val="dk1"/>
                </a:solidFill>
                <a:latin typeface="Quicksand Light"/>
                <a:ea typeface="Quicksand Light"/>
                <a:cs typeface="Quicksand Light"/>
                <a:sym typeface="Quicksand Light"/>
              </a:rPr>
              <a:t>It is important to remember that you will speak to a student who has reached out through pulse in the same way you would if they had approached you in person after class.</a:t>
            </a:r>
            <a:endParaRPr sz="1000">
              <a:solidFill>
                <a:schemeClr val="dk1"/>
              </a:solidFill>
              <a:latin typeface="Quicksand Light"/>
              <a:ea typeface="Quicksand Light"/>
              <a:cs typeface="Quicksand Light"/>
              <a:sym typeface="Quicksand Light"/>
            </a:endParaRPr>
          </a:p>
          <a:p>
            <a:pPr marL="457200" lvl="0" indent="-292100" algn="l" rtl="0">
              <a:lnSpc>
                <a:spcPct val="115000"/>
              </a:lnSpc>
              <a:spcBef>
                <a:spcPts val="0"/>
              </a:spcBef>
              <a:spcAft>
                <a:spcPts val="0"/>
              </a:spcAft>
              <a:buClr>
                <a:schemeClr val="dk1"/>
              </a:buClr>
              <a:buSzPts val="1000"/>
              <a:buFont typeface="Quicksand Light"/>
              <a:buAutoNum type="arabicPeriod"/>
            </a:pPr>
            <a:r>
              <a:rPr lang="en-GB" sz="1000">
                <a:solidFill>
                  <a:schemeClr val="dk1"/>
                </a:solidFill>
                <a:latin typeface="Quicksand Light"/>
                <a:ea typeface="Quicksand Light"/>
                <a:cs typeface="Quicksand Light"/>
                <a:sym typeface="Quicksand Light"/>
              </a:rPr>
              <a:t>It is because they trust you.</a:t>
            </a:r>
            <a:endParaRPr sz="1000">
              <a:solidFill>
                <a:schemeClr val="dk1"/>
              </a:solidFill>
              <a:latin typeface="Quicksand Light"/>
              <a:ea typeface="Quicksand Light"/>
              <a:cs typeface="Quicksand Light"/>
              <a:sym typeface="Quicksand Light"/>
            </a:endParaRPr>
          </a:p>
          <a:p>
            <a:pPr marL="457200" lvl="0" indent="-292100" algn="l" rtl="0">
              <a:lnSpc>
                <a:spcPct val="115000"/>
              </a:lnSpc>
              <a:spcBef>
                <a:spcPts val="0"/>
              </a:spcBef>
              <a:spcAft>
                <a:spcPts val="0"/>
              </a:spcAft>
              <a:buClr>
                <a:schemeClr val="dk1"/>
              </a:buClr>
              <a:buSzPts val="1000"/>
              <a:buFont typeface="Quicksand Light"/>
              <a:buAutoNum type="arabicPeriod"/>
            </a:pPr>
            <a:r>
              <a:rPr lang="en-GB" sz="1000">
                <a:solidFill>
                  <a:schemeClr val="dk1"/>
                </a:solidFill>
                <a:latin typeface="Quicksand Light"/>
                <a:ea typeface="Quicksand Light"/>
                <a:cs typeface="Quicksand Light"/>
                <a:sym typeface="Quicksand Light"/>
              </a:rPr>
              <a:t>Listen without asking too many questions at first or interrupting them.</a:t>
            </a:r>
            <a:endParaRPr sz="1000">
              <a:solidFill>
                <a:schemeClr val="dk1"/>
              </a:solidFill>
              <a:latin typeface="Quicksand Light"/>
              <a:ea typeface="Quicksand Light"/>
              <a:cs typeface="Quicksand Light"/>
              <a:sym typeface="Quicksand Light"/>
            </a:endParaRPr>
          </a:p>
          <a:p>
            <a:pPr marL="457200" lvl="0" indent="-292100" algn="l" rtl="0">
              <a:lnSpc>
                <a:spcPct val="115000"/>
              </a:lnSpc>
              <a:spcBef>
                <a:spcPts val="0"/>
              </a:spcBef>
              <a:spcAft>
                <a:spcPts val="0"/>
              </a:spcAft>
              <a:buClr>
                <a:schemeClr val="dk1"/>
              </a:buClr>
              <a:buSzPts val="1000"/>
              <a:buFont typeface="Quicksand Light"/>
              <a:buAutoNum type="arabicPeriod"/>
            </a:pPr>
            <a:r>
              <a:rPr lang="en-GB" sz="1000">
                <a:solidFill>
                  <a:schemeClr val="dk1"/>
                </a:solidFill>
                <a:latin typeface="Quicksand Light"/>
                <a:ea typeface="Quicksand Light"/>
                <a:cs typeface="Quicksand Light"/>
                <a:sym typeface="Quicksand Light"/>
              </a:rPr>
              <a:t>Try to give them your full attention.</a:t>
            </a:r>
            <a:endParaRPr sz="1000">
              <a:solidFill>
                <a:schemeClr val="dk1"/>
              </a:solidFill>
              <a:latin typeface="Quicksand Light"/>
              <a:ea typeface="Quicksand Light"/>
              <a:cs typeface="Quicksand Light"/>
              <a:sym typeface="Quicksand Light"/>
            </a:endParaRPr>
          </a:p>
          <a:p>
            <a:pPr marL="457200" lvl="0" indent="-292100" algn="l" rtl="0">
              <a:lnSpc>
                <a:spcPct val="115000"/>
              </a:lnSpc>
              <a:spcBef>
                <a:spcPts val="0"/>
              </a:spcBef>
              <a:spcAft>
                <a:spcPts val="0"/>
              </a:spcAft>
              <a:buClr>
                <a:schemeClr val="dk1"/>
              </a:buClr>
              <a:buSzPts val="1000"/>
              <a:buFont typeface="Quicksand Light"/>
              <a:buAutoNum type="arabicPeriod"/>
            </a:pPr>
            <a:r>
              <a:rPr lang="en-GB" sz="1000">
                <a:solidFill>
                  <a:schemeClr val="dk1"/>
                </a:solidFill>
                <a:latin typeface="Quicksand Light"/>
                <a:ea typeface="Quicksand Light"/>
                <a:cs typeface="Quicksand Light"/>
                <a:sym typeface="Quicksand Light"/>
              </a:rPr>
              <a:t>Try not to minimise their feelings, thoughts, or situation. </a:t>
            </a:r>
            <a:endParaRPr sz="1000">
              <a:solidFill>
                <a:schemeClr val="dk1"/>
              </a:solidFill>
              <a:latin typeface="Quicksand Light"/>
              <a:ea typeface="Quicksand Light"/>
              <a:cs typeface="Quicksand Light"/>
              <a:sym typeface="Quicksand Light"/>
            </a:endParaRPr>
          </a:p>
          <a:p>
            <a:pPr marL="457200" lvl="0" indent="-292100" algn="l" rtl="0">
              <a:lnSpc>
                <a:spcPct val="115000"/>
              </a:lnSpc>
              <a:spcBef>
                <a:spcPts val="0"/>
              </a:spcBef>
              <a:spcAft>
                <a:spcPts val="0"/>
              </a:spcAft>
              <a:buClr>
                <a:schemeClr val="dk1"/>
              </a:buClr>
              <a:buSzPts val="1000"/>
              <a:buFont typeface="Quicksand Light"/>
              <a:buAutoNum type="arabicPeriod"/>
            </a:pPr>
            <a:r>
              <a:rPr lang="en-GB" sz="1000">
                <a:solidFill>
                  <a:schemeClr val="dk1"/>
                </a:solidFill>
                <a:latin typeface="Quicksand Light"/>
                <a:ea typeface="Quicksand Light"/>
                <a:cs typeface="Quicksand Light"/>
                <a:sym typeface="Quicksand Light"/>
              </a:rPr>
              <a:t>Try not to jump to conclusions or judge.</a:t>
            </a:r>
            <a:endParaRPr sz="1000">
              <a:solidFill>
                <a:schemeClr val="dk1"/>
              </a:solidFill>
              <a:latin typeface="Quicksand Light"/>
              <a:ea typeface="Quicksand Light"/>
              <a:cs typeface="Quicksand Light"/>
              <a:sym typeface="Quicksand Light"/>
            </a:endParaRPr>
          </a:p>
          <a:p>
            <a:pPr marL="457200" lvl="0" indent="-292100" algn="l" rtl="0">
              <a:lnSpc>
                <a:spcPct val="115000"/>
              </a:lnSpc>
              <a:spcBef>
                <a:spcPts val="0"/>
              </a:spcBef>
              <a:spcAft>
                <a:spcPts val="0"/>
              </a:spcAft>
              <a:buClr>
                <a:schemeClr val="dk1"/>
              </a:buClr>
              <a:buSzPts val="1000"/>
              <a:buFont typeface="Quicksand Light"/>
              <a:buAutoNum type="arabicPeriod"/>
            </a:pPr>
            <a:r>
              <a:rPr lang="en-GB" sz="1000">
                <a:solidFill>
                  <a:schemeClr val="dk1"/>
                </a:solidFill>
                <a:latin typeface="Quicksand Light"/>
                <a:ea typeface="Quicksand Light"/>
                <a:cs typeface="Quicksand Light"/>
                <a:sym typeface="Quicksand Light"/>
              </a:rPr>
              <a:t>Thank the student for sharing with you, and acknowledge that you understand that it can be hard to ask for help:  “I can tell that asking me for help was really difficult for you.”“That was a brave thing to do. You’ve done the right thing. Let’s figure out what we can do as a next step.”</a:t>
            </a:r>
            <a:endParaRPr sz="1000">
              <a:solidFill>
                <a:schemeClr val="dk1"/>
              </a:solidFill>
              <a:latin typeface="Quicksand Light"/>
              <a:ea typeface="Quicksand Light"/>
              <a:cs typeface="Quicksand Light"/>
              <a:sym typeface="Quicksand Light"/>
            </a:endParaRPr>
          </a:p>
          <a:p>
            <a:pPr marL="457200" lvl="0" indent="-292100" algn="l" rtl="0">
              <a:lnSpc>
                <a:spcPct val="115000"/>
              </a:lnSpc>
              <a:spcBef>
                <a:spcPts val="0"/>
              </a:spcBef>
              <a:spcAft>
                <a:spcPts val="0"/>
              </a:spcAft>
              <a:buClr>
                <a:schemeClr val="dk1"/>
              </a:buClr>
              <a:buSzPts val="1000"/>
              <a:buFont typeface="Quicksand Light"/>
              <a:buAutoNum type="arabicPeriod"/>
            </a:pPr>
            <a:r>
              <a:rPr lang="en-GB" sz="1000">
                <a:solidFill>
                  <a:schemeClr val="dk1"/>
                </a:solidFill>
                <a:latin typeface="Quicksand Light"/>
                <a:ea typeface="Quicksand Light"/>
                <a:cs typeface="Quicksand Light"/>
                <a:sym typeface="Quicksand Light"/>
              </a:rPr>
              <a:t>Encourage them to seek additional help if needed, or offer to go with them to see a school wellbeing team member.</a:t>
            </a:r>
            <a:endParaRPr sz="1000">
              <a:solidFill>
                <a:schemeClr val="dk1"/>
              </a:solidFill>
              <a:latin typeface="Quicksand Light"/>
              <a:ea typeface="Quicksand Light"/>
              <a:cs typeface="Quicksand Light"/>
              <a:sym typeface="Quicksand Light"/>
            </a:endParaRPr>
          </a:p>
          <a:p>
            <a:pPr marL="0" lvl="0" indent="0" algn="l" rtl="0">
              <a:spcBef>
                <a:spcPts val="0"/>
              </a:spcBef>
              <a:spcAft>
                <a:spcPts val="0"/>
              </a:spcAft>
              <a:buClr>
                <a:schemeClr val="dk1"/>
              </a:buClr>
              <a:buSzPts val="1100"/>
              <a:buFont typeface="Arial"/>
              <a:buNone/>
            </a:pPr>
            <a:endParaRPr sz="1000">
              <a:solidFill>
                <a:schemeClr val="dk1"/>
              </a:solidFill>
              <a:latin typeface="Quicksand"/>
              <a:ea typeface="Quicksand"/>
              <a:cs typeface="Quicksand"/>
              <a:sym typeface="Quicksand"/>
            </a:endParaRPr>
          </a:p>
          <a:p>
            <a:pPr marL="0" lvl="0" indent="0" algn="l" rtl="0">
              <a:spcBef>
                <a:spcPts val="0"/>
              </a:spcBef>
              <a:spcAft>
                <a:spcPts val="0"/>
              </a:spcAft>
              <a:buNone/>
            </a:pPr>
            <a:endParaRPr>
              <a:solidFill>
                <a:schemeClr val="dk1"/>
              </a:solidFill>
              <a:latin typeface="Quicksand"/>
              <a:ea typeface="Quicksand"/>
              <a:cs typeface="Quicksand"/>
              <a:sym typeface="Quicksan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2639ba37b2_0_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g32639ba37b2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Finally, here is an example of what best practice would look like for a school using Pulse. </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Ideally students check in at the same time each week, in a classroom under supervision of the teacher. If staff pulse is used, this is a good time for the teacher to set an example and check in themselves.</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Pulse directors are able to export both wellbeing and experience data. Wellbeing data should be accessed weekly, and all help requests or other concerns should be actioned promptly. Experience data can be reviewed less often, though ideally it should be at least monthly. From here, wellbeing leaders can identify trends.</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Decide which (if not all) trends you would like to share with your students. Sharing the trends will show them that you are actioning the data and their check ins are meaningful.</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Invite students to brainstorm and/or contact their teachers with ideas for how the school can action the data. This will make the experience meaningful and they will be more likely to engage with the app in an authentic way.</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Share the trends with your staff at staff meetings,</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At staff meetings, discuss the data and brainstorm initiatives that can address any issues that arise.</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After collecting feedback on potential initiatives, wellbeing team members create an action plan to address any issues that have been illuminated through the review.</a:t>
            </a:r>
            <a:endParaRPr>
              <a:solidFill>
                <a:schemeClr val="dk1"/>
              </a:solidFill>
              <a:latin typeface="Quicksand"/>
              <a:ea typeface="Quicksand"/>
              <a:cs typeface="Quicksand"/>
              <a:sym typeface="Quicksand"/>
            </a:endParaRPr>
          </a:p>
          <a:p>
            <a:pPr marL="457200" lvl="0" indent="-298450" algn="l" rtl="0">
              <a:spcBef>
                <a:spcPts val="0"/>
              </a:spcBef>
              <a:spcAft>
                <a:spcPts val="0"/>
              </a:spcAft>
              <a:buClr>
                <a:schemeClr val="dk1"/>
              </a:buClr>
              <a:buSzPts val="1100"/>
              <a:buFont typeface="Quicksand"/>
              <a:buChar char="●"/>
            </a:pPr>
            <a:r>
              <a:rPr lang="en-GB">
                <a:solidFill>
                  <a:schemeClr val="dk1"/>
                </a:solidFill>
                <a:latin typeface="Quicksand"/>
                <a:ea typeface="Quicksand"/>
                <a:cs typeface="Quicksand"/>
                <a:sym typeface="Quicksand"/>
              </a:rPr>
              <a:t>Communicate the action plan to all stakeholders (staff, students, broader community) and keep them up to date with developments.</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0" lvl="0" indent="0" algn="l" rtl="0">
              <a:lnSpc>
                <a:spcPct val="100000"/>
              </a:lnSpc>
              <a:spcBef>
                <a:spcPts val="0"/>
              </a:spcBef>
              <a:spcAft>
                <a:spcPts val="0"/>
              </a:spcAft>
              <a:buSzPts val="1100"/>
              <a:buNone/>
            </a:pPr>
            <a:endParaRPr>
              <a:latin typeface="Quicksand"/>
              <a:ea typeface="Quicksand"/>
              <a:cs typeface="Quicksand"/>
              <a:sym typeface="Quicksan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2639ba37b2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2639ba37b2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785d4b871f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785d4b871f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69240bafed_0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69240bafed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Quicksand"/>
                <a:ea typeface="Quicksand"/>
                <a:cs typeface="Quicksand"/>
                <a:sym typeface="Quicksand"/>
              </a:rPr>
              <a:t>Today we are going to explore a wellbeing check-in program called Pulse. As we know, your wellbeing can change all the time. It is influenced by what’s happening in a specific moment and the actions you take.</a:t>
            </a:r>
            <a:endParaRPr>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785d4b871f_0_8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785d4b871f_0_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next three slides can be used to help share Pulse insights at your school. You can see a sample in the next slide, then a blank template in the final slide where you can fill in your schools insights.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785d4b871f_0_8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785d4b871f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85d4b871f_0_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785d4b871f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2639ba37b2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2639ba37b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a:solidFill>
                  <a:srgbClr val="701C7F"/>
                </a:solidFill>
                <a:latin typeface="Quicksand"/>
                <a:ea typeface="Quicksand"/>
                <a:cs typeface="Quicksand"/>
                <a:sym typeface="Quicksand"/>
              </a:rPr>
              <a:t>Pulse is an app you can use to check in with your wellbeing</a:t>
            </a:r>
            <a:r>
              <a:rPr lang="en-GB">
                <a:solidFill>
                  <a:schemeClr val="dk1"/>
                </a:solidFill>
                <a:latin typeface="Quicksand"/>
                <a:ea typeface="Quicksand"/>
                <a:cs typeface="Quicksand"/>
                <a:sym typeface="Quicksand"/>
              </a:rPr>
              <a:t>. </a:t>
            </a:r>
            <a:r>
              <a:rPr lang="en-GB">
                <a:solidFill>
                  <a:srgbClr val="701C7F"/>
                </a:solidFill>
                <a:latin typeface="Quicksand"/>
                <a:ea typeface="Quicksand"/>
                <a:cs typeface="Quicksand"/>
                <a:sym typeface="Quicksand"/>
              </a:rPr>
              <a:t>It’s quick and easy to complete check-ins using Pulse. You’ll be asked a handful of questions, and have the chance to share thanks with a friend or staff member. You can also connect with wellbeing support, if you’re having a tough week</a:t>
            </a:r>
            <a:endParaRPr>
              <a:latin typeface="Quicksand"/>
              <a:ea typeface="Quicksand"/>
              <a:cs typeface="Quicksand"/>
              <a:sym typeface="Quicksan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785d4b871f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785d4b871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GB">
                <a:solidFill>
                  <a:schemeClr val="dk1"/>
                </a:solidFill>
                <a:latin typeface="Quicksand"/>
                <a:ea typeface="Quicksand"/>
                <a:cs typeface="Quicksand"/>
                <a:sym typeface="Quicksand"/>
              </a:rPr>
              <a:t>Wellbeing is a cover all term that encompasses many facets of our life. It’s important to recognize that to have optimal wellbeing, we need to be adequately resourced in all six areas shown on this framework. These are the areas that will be measured by Pulse.</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b="1">
                <a:solidFill>
                  <a:schemeClr val="dk1"/>
                </a:solidFill>
                <a:latin typeface="Quicksand"/>
                <a:ea typeface="Quicksand"/>
                <a:cs typeface="Quicksand"/>
                <a:sym typeface="Quicksand"/>
              </a:rPr>
              <a:t>Healthy</a:t>
            </a:r>
            <a:r>
              <a:rPr lang="en-GB">
                <a:solidFill>
                  <a:schemeClr val="dk1"/>
                </a:solidFill>
                <a:latin typeface="Quicksand"/>
                <a:ea typeface="Quicksand"/>
                <a:cs typeface="Quicksand"/>
                <a:sym typeface="Quicksand"/>
              </a:rPr>
              <a:t>: The overall physical, mental and emotional health you experience</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b="1">
                <a:solidFill>
                  <a:schemeClr val="dk1"/>
                </a:solidFill>
                <a:latin typeface="Quicksand"/>
                <a:ea typeface="Quicksand"/>
                <a:cs typeface="Quicksand"/>
                <a:sym typeface="Quicksand"/>
              </a:rPr>
              <a:t>Material Basics</a:t>
            </a:r>
            <a:r>
              <a:rPr lang="en-GB">
                <a:solidFill>
                  <a:schemeClr val="dk1"/>
                </a:solidFill>
                <a:latin typeface="Quicksand"/>
                <a:ea typeface="Quicksand"/>
                <a:cs typeface="Quicksand"/>
                <a:sym typeface="Quicksand"/>
              </a:rPr>
              <a:t> are the basic necessities like clean water, enough food and someone to live.</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b="1">
                <a:solidFill>
                  <a:schemeClr val="dk1"/>
                </a:solidFill>
                <a:latin typeface="Quicksand"/>
                <a:ea typeface="Quicksand"/>
                <a:cs typeface="Quicksand"/>
                <a:sym typeface="Quicksand"/>
              </a:rPr>
              <a:t>We measure</a:t>
            </a:r>
            <a:r>
              <a:rPr lang="en-GB">
                <a:solidFill>
                  <a:schemeClr val="dk1"/>
                </a:solidFill>
                <a:latin typeface="Quicksand"/>
                <a:ea typeface="Quicksand"/>
                <a:cs typeface="Quicksand"/>
                <a:sym typeface="Quicksand"/>
              </a:rPr>
              <a:t> how valued and safe you feel</a:t>
            </a:r>
            <a:endParaRPr>
              <a:solidFill>
                <a:schemeClr val="dk1"/>
              </a:solidFill>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r>
              <a:rPr lang="en-GB" b="1">
                <a:solidFill>
                  <a:schemeClr val="dk1"/>
                </a:solidFill>
                <a:latin typeface="Quicksand"/>
                <a:ea typeface="Quicksand"/>
                <a:cs typeface="Quicksand"/>
                <a:sym typeface="Quicksand"/>
              </a:rPr>
              <a:t>Participating</a:t>
            </a:r>
            <a:r>
              <a:rPr lang="en-GB">
                <a:solidFill>
                  <a:schemeClr val="dk1"/>
                </a:solidFill>
                <a:latin typeface="Quicksand"/>
                <a:ea typeface="Quicksand"/>
                <a:cs typeface="Quicksand"/>
                <a:sym typeface="Quicksand"/>
              </a:rPr>
              <a:t>: How much you participate in the activities and relationships around you. </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b="1">
                <a:solidFill>
                  <a:schemeClr val="dk1"/>
                </a:solidFill>
                <a:latin typeface="Quicksand"/>
                <a:ea typeface="Quicksand"/>
                <a:cs typeface="Quicksand"/>
                <a:sym typeface="Quicksand"/>
              </a:rPr>
              <a:t>Learning</a:t>
            </a:r>
            <a:r>
              <a:rPr lang="en-GB">
                <a:solidFill>
                  <a:schemeClr val="dk1"/>
                </a:solidFill>
                <a:latin typeface="Quicksand"/>
                <a:ea typeface="Quicksand"/>
                <a:cs typeface="Quicksand"/>
                <a:sym typeface="Quicksand"/>
              </a:rPr>
              <a:t>: refers to how well the way you learn is catered for </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b="1">
                <a:solidFill>
                  <a:schemeClr val="dk1"/>
                </a:solidFill>
                <a:latin typeface="Quicksand"/>
                <a:ea typeface="Quicksand"/>
                <a:cs typeface="Quicksand"/>
                <a:sym typeface="Quicksand"/>
              </a:rPr>
              <a:t>Positive Sense of Culture and Identity</a:t>
            </a:r>
            <a:r>
              <a:rPr lang="en-GB">
                <a:solidFill>
                  <a:schemeClr val="dk1"/>
                </a:solidFill>
                <a:latin typeface="Quicksand"/>
                <a:ea typeface="Quicksand"/>
                <a:cs typeface="Quicksand"/>
                <a:sym typeface="Quicksand"/>
              </a:rPr>
              <a:t>: is how much you feel that you belong within the school academic and social environment</a:t>
            </a:r>
            <a:endParaRPr>
              <a:latin typeface="Quicksand"/>
              <a:ea typeface="Quicksand"/>
              <a:cs typeface="Quicksand"/>
              <a:sym typeface="Quicksan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785d4b871f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785d4b871f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The first two questions are related to your overall wellbeing. You’ll first be asked ‘How are you feeling today?’, before being asked to dig a little deeper, and share an emotion you are feeling. These questions are identifiable, so your teachers will be able to see how you have responded to this question. You are always able to connect with wellbeing support in response to this question by selecting ‘I need some help’</a:t>
            </a: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785d4b871f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785d4b871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If you choose the option that says I need some help, you will be given a choice of who you would like to speak to at your school. They will then be notified by email and will approach you discreetly.</a:t>
            </a:r>
            <a:endParaRPr>
              <a:latin typeface="Quicksand"/>
              <a:ea typeface="Quicksand"/>
              <a:cs typeface="Quicksand"/>
              <a:sym typeface="Quicksan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85d4b871f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85d4b871f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latin typeface="Quicksand"/>
                <a:ea typeface="Quicksand"/>
                <a:cs typeface="Quicksand"/>
                <a:sym typeface="Quicksand"/>
              </a:rPr>
              <a:t>Once you have answered the wellbeing question, you will answer five anonymous questions such as the one on the screen. This is to give the staff at your school an feedback about how you are tracking as a group, and to give them ideas about where they can make changes, or build upon what’s going well. Remember, this feedback is all anonymous, so you can feel free to to answer all the questions truthfully.</a:t>
            </a:r>
            <a:endParaRPr>
              <a:solidFill>
                <a:schemeClr val="dk1"/>
              </a:solidFill>
              <a:latin typeface="Quicksand"/>
              <a:ea typeface="Quicksand"/>
              <a:cs typeface="Quicksand"/>
              <a:sym typeface="Quicksand"/>
            </a:endParaRPr>
          </a:p>
          <a:p>
            <a:pPr marL="0" lvl="0" indent="0" algn="l" rtl="0">
              <a:spcBef>
                <a:spcPts val="0"/>
              </a:spcBef>
              <a:spcAft>
                <a:spcPts val="0"/>
              </a:spcAft>
              <a:buNone/>
            </a:pPr>
            <a:endParaRPr>
              <a:latin typeface="Quicksand"/>
              <a:ea typeface="Quicksand"/>
              <a:cs typeface="Quicksand"/>
              <a:sym typeface="Quicksan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785d4b871f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785d4b871f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rgbClr val="232323"/>
                </a:solidFill>
                <a:latin typeface="Quicksand"/>
                <a:ea typeface="Quicksand"/>
                <a:cs typeface="Quicksand"/>
                <a:sym typeface="Quicksand"/>
              </a:rPr>
              <a:t>Before you finish the main part of the check-in, you’ll be asked what makes you excited, happy, or relaxed. This question is for your own personal reflection, and won’t be shared with school staff. </a:t>
            </a:r>
            <a:endParaRPr>
              <a:solidFill>
                <a:srgbClr val="232323"/>
              </a:solidFill>
              <a:latin typeface="Quicksand"/>
              <a:ea typeface="Quicksand"/>
              <a:cs typeface="Quicksand"/>
              <a:sym typeface="Quicksand"/>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3">
            <a:alphaModFix/>
          </a:blip>
          <a:stretch>
            <a:fillRect/>
          </a:stretch>
        </p:blipFill>
        <p:spPr>
          <a:xfrm>
            <a:off x="7046425" y="4442300"/>
            <a:ext cx="1771026" cy="4614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1">
  <p:cSld name="CAPTION_ONLY_1">
    <p:spTree>
      <p:nvGrpSpPr>
        <p:cNvPr id="1" name="Shape 34"/>
        <p:cNvGrpSpPr/>
        <p:nvPr/>
      </p:nvGrpSpPr>
      <p:grpSpPr>
        <a:xfrm>
          <a:off x="0" y="0"/>
          <a:ext cx="0" cy="0"/>
          <a:chOff x="0" y="0"/>
          <a:chExt cx="0" cy="0"/>
        </a:xfrm>
      </p:grpSpPr>
      <p:pic>
        <p:nvPicPr>
          <p:cNvPr id="35" name="Google Shape;35;p11"/>
          <p:cNvPicPr preferRelativeResize="0"/>
          <p:nvPr/>
        </p:nvPicPr>
        <p:blipFill>
          <a:blip r:embed="rId2">
            <a:alphaModFix/>
          </a:blip>
          <a:stretch>
            <a:fillRect/>
          </a:stretch>
        </p:blipFill>
        <p:spPr>
          <a:xfrm>
            <a:off x="0" y="4"/>
            <a:ext cx="9144000" cy="5143500"/>
          </a:xfrm>
          <a:prstGeom prst="rect">
            <a:avLst/>
          </a:prstGeom>
          <a:noFill/>
          <a:ln>
            <a:noFill/>
          </a:ln>
        </p:spPr>
      </p:pic>
      <p:pic>
        <p:nvPicPr>
          <p:cNvPr id="36" name="Google Shape;36;p11"/>
          <p:cNvPicPr preferRelativeResize="0"/>
          <p:nvPr/>
        </p:nvPicPr>
        <p:blipFill>
          <a:blip r:embed="rId3">
            <a:alphaModFix/>
          </a:blip>
          <a:stretch>
            <a:fillRect/>
          </a:stretch>
        </p:blipFill>
        <p:spPr>
          <a:xfrm>
            <a:off x="7046425" y="4439250"/>
            <a:ext cx="1752949" cy="4567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
        <p:cNvGrpSpPr/>
        <p:nvPr/>
      </p:nvGrpSpPr>
      <p:grpSpPr>
        <a:xfrm>
          <a:off x="0" y="0"/>
          <a:ext cx="0" cy="0"/>
          <a:chOff x="0" y="0"/>
          <a:chExt cx="0" cy="0"/>
        </a:xfrm>
      </p:grpSpPr>
      <p:sp>
        <p:nvSpPr>
          <p:cNvPr id="38" name="Google Shape;38;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 name="Google Shape;39;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0" name="Google Shape;4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oria - Title Slide">
  <p:cSld name="TITLE_1">
    <p:spTree>
      <p:nvGrpSpPr>
        <p:cNvPr id="1" name="Shape 43"/>
        <p:cNvGrpSpPr/>
        <p:nvPr/>
      </p:nvGrpSpPr>
      <p:grpSpPr>
        <a:xfrm>
          <a:off x="0" y="0"/>
          <a:ext cx="0" cy="0"/>
          <a:chOff x="0" y="0"/>
          <a:chExt cx="0" cy="0"/>
        </a:xfrm>
      </p:grpSpPr>
      <p:pic>
        <p:nvPicPr>
          <p:cNvPr id="44" name="Google Shape;44;p1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45" name="Google Shape;45;p14"/>
          <p:cNvPicPr preferRelativeResize="0"/>
          <p:nvPr/>
        </p:nvPicPr>
        <p:blipFill>
          <a:blip r:embed="rId3">
            <a:alphaModFix/>
          </a:blip>
          <a:stretch>
            <a:fillRect/>
          </a:stretch>
        </p:blipFill>
        <p:spPr>
          <a:xfrm>
            <a:off x="7046425" y="4442300"/>
            <a:ext cx="1771026" cy="4614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46"/>
        <p:cNvGrpSpPr/>
        <p:nvPr/>
      </p:nvGrpSpPr>
      <p:grpSpPr>
        <a:xfrm>
          <a:off x="0" y="0"/>
          <a:ext cx="0" cy="0"/>
          <a:chOff x="0" y="0"/>
          <a:chExt cx="0" cy="0"/>
        </a:xfrm>
      </p:grpSpPr>
      <p:sp>
        <p:nvSpPr>
          <p:cNvPr id="47" name="Google Shape;47;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48" name="Google Shape;48;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9" name="Google Shape;4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2">
  <p:cSld name="TITLE_3">
    <p:spTree>
      <p:nvGrpSpPr>
        <p:cNvPr id="1" name="Shape 50"/>
        <p:cNvGrpSpPr/>
        <p:nvPr/>
      </p:nvGrpSpPr>
      <p:grpSpPr>
        <a:xfrm>
          <a:off x="0" y="0"/>
          <a:ext cx="0" cy="0"/>
          <a:chOff x="0" y="0"/>
          <a:chExt cx="0" cy="0"/>
        </a:xfrm>
      </p:grpSpPr>
      <p:sp>
        <p:nvSpPr>
          <p:cNvPr id="51" name="Google Shape;51;p1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2" name="Google Shape;52;p1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 name="Google Shape;5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3">
  <p:cSld name="TITLE_4">
    <p:spTree>
      <p:nvGrpSpPr>
        <p:cNvPr id="1" name="Shape 54"/>
        <p:cNvGrpSpPr/>
        <p:nvPr/>
      </p:nvGrpSpPr>
      <p:grpSpPr>
        <a:xfrm>
          <a:off x="0" y="0"/>
          <a:ext cx="0" cy="0"/>
          <a:chOff x="0" y="0"/>
          <a:chExt cx="0" cy="0"/>
        </a:xfrm>
      </p:grpSpPr>
      <p:sp>
        <p:nvSpPr>
          <p:cNvPr id="55" name="Google Shape;55;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4">
  <p:cSld name="TITLE_5">
    <p:spTree>
      <p:nvGrpSpPr>
        <p:cNvPr id="1" name="Shape 58"/>
        <p:cNvGrpSpPr/>
        <p:nvPr/>
      </p:nvGrpSpPr>
      <p:grpSpPr>
        <a:xfrm>
          <a:off x="0" y="0"/>
          <a:ext cx="0" cy="0"/>
          <a:chOff x="0" y="0"/>
          <a:chExt cx="0" cy="0"/>
        </a:xfrm>
      </p:grpSpPr>
      <p:sp>
        <p:nvSpPr>
          <p:cNvPr id="59" name="Google Shape;59;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0" name="Google Shape;60;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 name="Google Shape;6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5">
  <p:cSld name="TITLE_6">
    <p:spTree>
      <p:nvGrpSpPr>
        <p:cNvPr id="1" name="Shape 62"/>
        <p:cNvGrpSpPr/>
        <p:nvPr/>
      </p:nvGrpSpPr>
      <p:grpSpPr>
        <a:xfrm>
          <a:off x="0" y="0"/>
          <a:ext cx="0" cy="0"/>
          <a:chOff x="0" y="0"/>
          <a:chExt cx="0" cy="0"/>
        </a:xfrm>
      </p:grpSpPr>
      <p:sp>
        <p:nvSpPr>
          <p:cNvPr id="63" name="Google Shape;63;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4" name="Google Shape;64;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6">
  <p:cSld name="TITLE_7">
    <p:spTree>
      <p:nvGrpSpPr>
        <p:cNvPr id="1" name="Shape 66"/>
        <p:cNvGrpSpPr/>
        <p:nvPr/>
      </p:nvGrpSpPr>
      <p:grpSpPr>
        <a:xfrm>
          <a:off x="0" y="0"/>
          <a:ext cx="0" cy="0"/>
          <a:chOff x="0" y="0"/>
          <a:chExt cx="0" cy="0"/>
        </a:xfrm>
      </p:grpSpPr>
      <p:sp>
        <p:nvSpPr>
          <p:cNvPr id="67" name="Google Shape;67;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8" name="Google Shape;68;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 name="Google Shape;6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3"/>
          <p:cNvPicPr preferRelativeResize="0"/>
          <p:nvPr/>
        </p:nvPicPr>
        <p:blipFill>
          <a:blip r:embed="rId3">
            <a:alphaModFix/>
          </a:blip>
          <a:stretch>
            <a:fillRect/>
          </a:stretch>
        </p:blipFill>
        <p:spPr>
          <a:xfrm>
            <a:off x="7046425" y="4442300"/>
            <a:ext cx="1771026" cy="46142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7">
  <p:cSld name="TITLE_8">
    <p:spTree>
      <p:nvGrpSpPr>
        <p:cNvPr id="1" name="Shape 70"/>
        <p:cNvGrpSpPr/>
        <p:nvPr/>
      </p:nvGrpSpPr>
      <p:grpSpPr>
        <a:xfrm>
          <a:off x="0" y="0"/>
          <a:ext cx="0" cy="0"/>
          <a:chOff x="0" y="0"/>
          <a:chExt cx="0" cy="0"/>
        </a:xfrm>
      </p:grpSpPr>
      <p:sp>
        <p:nvSpPr>
          <p:cNvPr id="71" name="Google Shape;71;p2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 name="Google Shape;72;p2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 name="Google Shape;7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8">
  <p:cSld name="TITLE_9">
    <p:spTree>
      <p:nvGrpSpPr>
        <p:cNvPr id="1" name="Shape 74"/>
        <p:cNvGrpSpPr/>
        <p:nvPr/>
      </p:nvGrpSpPr>
      <p:grpSpPr>
        <a:xfrm>
          <a:off x="0" y="0"/>
          <a:ext cx="0" cy="0"/>
          <a:chOff x="0" y="0"/>
          <a:chExt cx="0" cy="0"/>
        </a:xfrm>
      </p:grpSpPr>
      <p:sp>
        <p:nvSpPr>
          <p:cNvPr id="75" name="Google Shape;75;p2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6" name="Google Shape;76;p2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7" name="Google Shape;77;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9">
  <p:cSld name="TITLE_10">
    <p:spTree>
      <p:nvGrpSpPr>
        <p:cNvPr id="1" name="Shape 78"/>
        <p:cNvGrpSpPr/>
        <p:nvPr/>
      </p:nvGrpSpPr>
      <p:grpSpPr>
        <a:xfrm>
          <a:off x="0" y="0"/>
          <a:ext cx="0" cy="0"/>
          <a:chOff x="0" y="0"/>
          <a:chExt cx="0" cy="0"/>
        </a:xfrm>
      </p:grpSpPr>
      <p:sp>
        <p:nvSpPr>
          <p:cNvPr id="79" name="Google Shape;79;p2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0" name="Google Shape;80;p2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1" name="Google Shape;8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10">
  <p:cSld name="TITLE_11">
    <p:spTree>
      <p:nvGrpSpPr>
        <p:cNvPr id="1" name="Shape 82"/>
        <p:cNvGrpSpPr/>
        <p:nvPr/>
      </p:nvGrpSpPr>
      <p:grpSpPr>
        <a:xfrm>
          <a:off x="0" y="0"/>
          <a:ext cx="0" cy="0"/>
          <a:chOff x="0" y="0"/>
          <a:chExt cx="0" cy="0"/>
        </a:xfrm>
      </p:grpSpPr>
      <p:sp>
        <p:nvSpPr>
          <p:cNvPr id="83" name="Google Shape;83;p2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4" name="Google Shape;84;p2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5" name="Google Shape;8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11">
  <p:cSld name="TITLE_12">
    <p:spTree>
      <p:nvGrpSpPr>
        <p:cNvPr id="1" name="Shape 86"/>
        <p:cNvGrpSpPr/>
        <p:nvPr/>
      </p:nvGrpSpPr>
      <p:grpSpPr>
        <a:xfrm>
          <a:off x="0" y="0"/>
          <a:ext cx="0" cy="0"/>
          <a:chOff x="0" y="0"/>
          <a:chExt cx="0" cy="0"/>
        </a:xfrm>
      </p:grpSpPr>
      <p:sp>
        <p:nvSpPr>
          <p:cNvPr id="87" name="Google Shape;87;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8" name="Google Shape;88;p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9" name="Google Shape;89;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2">
  <p:cSld name="TITLE_13">
    <p:spTree>
      <p:nvGrpSpPr>
        <p:cNvPr id="1" name="Shape 90"/>
        <p:cNvGrpSpPr/>
        <p:nvPr/>
      </p:nvGrpSpPr>
      <p:grpSpPr>
        <a:xfrm>
          <a:off x="0" y="0"/>
          <a:ext cx="0" cy="0"/>
          <a:chOff x="0" y="0"/>
          <a:chExt cx="0" cy="0"/>
        </a:xfrm>
      </p:grpSpPr>
      <p:sp>
        <p:nvSpPr>
          <p:cNvPr id="91" name="Google Shape;91;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2" name="Google Shape;92;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3" name="Google Shape;9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3">
  <p:cSld name="TITLE_14">
    <p:spTree>
      <p:nvGrpSpPr>
        <p:cNvPr id="1" name="Shape 94"/>
        <p:cNvGrpSpPr/>
        <p:nvPr/>
      </p:nvGrpSpPr>
      <p:grpSpPr>
        <a:xfrm>
          <a:off x="0" y="0"/>
          <a:ext cx="0" cy="0"/>
          <a:chOff x="0" y="0"/>
          <a:chExt cx="0" cy="0"/>
        </a:xfrm>
      </p:grpSpPr>
      <p:sp>
        <p:nvSpPr>
          <p:cNvPr id="95" name="Google Shape;95;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6" name="Google Shape;96;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7" name="Google Shape;9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14">
  <p:cSld name="TITLE_15">
    <p:spTree>
      <p:nvGrpSpPr>
        <p:cNvPr id="1" name="Shape 98"/>
        <p:cNvGrpSpPr/>
        <p:nvPr/>
      </p:nvGrpSpPr>
      <p:grpSpPr>
        <a:xfrm>
          <a:off x="0" y="0"/>
          <a:ext cx="0" cy="0"/>
          <a:chOff x="0" y="0"/>
          <a:chExt cx="0" cy="0"/>
        </a:xfrm>
      </p:grpSpPr>
      <p:sp>
        <p:nvSpPr>
          <p:cNvPr id="99" name="Google Shape;99;p2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0" name="Google Shape;100;p2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1" name="Google Shape;10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15">
  <p:cSld name="TITLE_16">
    <p:spTree>
      <p:nvGrpSpPr>
        <p:cNvPr id="1" name="Shape 102"/>
        <p:cNvGrpSpPr/>
        <p:nvPr/>
      </p:nvGrpSpPr>
      <p:grpSpPr>
        <a:xfrm>
          <a:off x="0" y="0"/>
          <a:ext cx="0" cy="0"/>
          <a:chOff x="0" y="0"/>
          <a:chExt cx="0" cy="0"/>
        </a:xfrm>
      </p:grpSpPr>
      <p:sp>
        <p:nvSpPr>
          <p:cNvPr id="103" name="Google Shape;103;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4" name="Google Shape;104;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5" name="Google Shape;10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pic>
        <p:nvPicPr>
          <p:cNvPr id="16" name="Google Shape;16;p5"/>
          <p:cNvPicPr preferRelativeResize="0"/>
          <p:nvPr/>
        </p:nvPicPr>
        <p:blipFill>
          <a:blip r:embed="rId3">
            <a:alphaModFix/>
          </a:blip>
          <a:stretch>
            <a:fillRect/>
          </a:stretch>
        </p:blipFill>
        <p:spPr>
          <a:xfrm>
            <a:off x="7046425" y="4439250"/>
            <a:ext cx="1752949" cy="456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7"/>
        <p:cNvGrpSpPr/>
        <p:nvPr/>
      </p:nvGrpSpPr>
      <p:grpSpPr>
        <a:xfrm>
          <a:off x="0" y="0"/>
          <a:ext cx="0" cy="0"/>
          <a:chOff x="0" y="0"/>
          <a:chExt cx="0" cy="0"/>
        </a:xfrm>
      </p:grpSpPr>
      <p:pic>
        <p:nvPicPr>
          <p:cNvPr id="18" name="Google Shape;18;p6"/>
          <p:cNvPicPr preferRelativeResize="0"/>
          <p:nvPr/>
        </p:nvPicPr>
        <p:blipFill>
          <a:blip r:embed="rId3">
            <a:alphaModFix/>
          </a:blip>
          <a:stretch>
            <a:fillRect/>
          </a:stretch>
        </p:blipFill>
        <p:spPr>
          <a:xfrm>
            <a:off x="7046425" y="4439250"/>
            <a:ext cx="1752949" cy="456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
        <p:cNvGrpSpPr/>
        <p:nvPr/>
      </p:nvGrpSpPr>
      <p:grpSpPr>
        <a:xfrm>
          <a:off x="0" y="0"/>
          <a:ext cx="0" cy="0"/>
          <a:chOff x="0" y="0"/>
          <a:chExt cx="0" cy="0"/>
        </a:xfrm>
      </p:grpSpPr>
      <p:sp>
        <p:nvSpPr>
          <p:cNvPr id="20" name="Google Shape;20;p7"/>
          <p:cNvSpPr txBox="1"/>
          <p:nvPr/>
        </p:nvSpPr>
        <p:spPr>
          <a:xfrm>
            <a:off x="519325" y="4503525"/>
            <a:ext cx="223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00000"/>
                </a:solidFill>
                <a:latin typeface="Quicksand"/>
                <a:ea typeface="Quicksand"/>
                <a:cs typeface="Quicksand"/>
                <a:sym typeface="Quicksand"/>
              </a:rPr>
              <a:t>linewize.com</a:t>
            </a:r>
            <a:endParaRPr b="1">
              <a:solidFill>
                <a:srgbClr val="000000"/>
              </a:solidFill>
              <a:latin typeface="Quicksand"/>
              <a:ea typeface="Quicksand"/>
              <a:cs typeface="Quicksand"/>
              <a:sym typeface="Quicksand"/>
            </a:endParaRPr>
          </a:p>
        </p:txBody>
      </p:sp>
      <p:pic>
        <p:nvPicPr>
          <p:cNvPr id="21" name="Google Shape;21;p7"/>
          <p:cNvPicPr preferRelativeResize="0"/>
          <p:nvPr/>
        </p:nvPicPr>
        <p:blipFill>
          <a:blip r:embed="rId2">
            <a:alphaModFix/>
          </a:blip>
          <a:stretch>
            <a:fillRect/>
          </a:stretch>
        </p:blipFill>
        <p:spPr>
          <a:xfrm>
            <a:off x="0" y="0"/>
            <a:ext cx="4200775" cy="5143500"/>
          </a:xfrm>
          <a:prstGeom prst="rect">
            <a:avLst/>
          </a:prstGeom>
          <a:noFill/>
          <a:ln>
            <a:noFill/>
          </a:ln>
        </p:spPr>
      </p:pic>
      <p:sp>
        <p:nvSpPr>
          <p:cNvPr id="22" name="Google Shape;22;p7"/>
          <p:cNvSpPr txBox="1"/>
          <p:nvPr/>
        </p:nvSpPr>
        <p:spPr>
          <a:xfrm>
            <a:off x="488300" y="4680300"/>
            <a:ext cx="398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GB" sz="1000" b="1">
                <a:latin typeface="Quicksand"/>
                <a:ea typeface="Quicksand"/>
                <a:cs typeface="Quicksand"/>
                <a:sym typeface="Quicksand"/>
              </a:rPr>
              <a:t>linewize.io</a:t>
            </a:r>
            <a:endParaRPr sz="1000" b="1">
              <a:latin typeface="Quicksand"/>
              <a:ea typeface="Quicksand"/>
              <a:cs typeface="Quicksand"/>
              <a:sym typeface="Quicksa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
        <p:cNvGrpSpPr/>
        <p:nvPr/>
      </p:nvGrpSpPr>
      <p:grpSpPr>
        <a:xfrm>
          <a:off x="0" y="0"/>
          <a:ext cx="0" cy="0"/>
          <a:chOff x="0" y="0"/>
          <a:chExt cx="0" cy="0"/>
        </a:xfrm>
      </p:grpSpPr>
      <p:pic>
        <p:nvPicPr>
          <p:cNvPr id="24" name="Google Shape;24;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5" name="Google Shape;25;p8"/>
          <p:cNvPicPr preferRelativeResize="0"/>
          <p:nvPr/>
        </p:nvPicPr>
        <p:blipFill>
          <a:blip r:embed="rId3">
            <a:alphaModFix/>
          </a:blip>
          <a:stretch>
            <a:fillRect/>
          </a:stretch>
        </p:blipFill>
        <p:spPr>
          <a:xfrm>
            <a:off x="7046425" y="4439250"/>
            <a:ext cx="1752949" cy="456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
        <p:cNvGrpSpPr/>
        <p:nvPr/>
      </p:nvGrpSpPr>
      <p:grpSpPr>
        <a:xfrm>
          <a:off x="0" y="0"/>
          <a:ext cx="0" cy="0"/>
          <a:chOff x="0" y="0"/>
          <a:chExt cx="0" cy="0"/>
        </a:xfrm>
      </p:grpSpPr>
      <p:pic>
        <p:nvPicPr>
          <p:cNvPr id="27" name="Google Shape;27;p9"/>
          <p:cNvPicPr preferRelativeResize="0"/>
          <p:nvPr/>
        </p:nvPicPr>
        <p:blipFill>
          <a:blip r:embed="rId2">
            <a:alphaModFix/>
          </a:blip>
          <a:stretch>
            <a:fillRect/>
          </a:stretch>
        </p:blipFill>
        <p:spPr>
          <a:xfrm>
            <a:off x="7046425" y="4442300"/>
            <a:ext cx="1771026" cy="461425"/>
          </a:xfrm>
          <a:prstGeom prst="rect">
            <a:avLst/>
          </a:prstGeom>
          <a:noFill/>
          <a:ln>
            <a:noFill/>
          </a:ln>
        </p:spPr>
      </p:pic>
      <p:sp>
        <p:nvSpPr>
          <p:cNvPr id="28" name="Google Shape;28;p9"/>
          <p:cNvSpPr txBox="1"/>
          <p:nvPr/>
        </p:nvSpPr>
        <p:spPr>
          <a:xfrm>
            <a:off x="519325" y="4503525"/>
            <a:ext cx="223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rgbClr val="000000"/>
                </a:solidFill>
                <a:latin typeface="Quicksand"/>
                <a:ea typeface="Quicksand"/>
                <a:cs typeface="Quicksand"/>
                <a:sym typeface="Quicksand"/>
              </a:rPr>
              <a:t>linewize.com</a:t>
            </a:r>
            <a:endParaRPr b="1">
              <a:solidFill>
                <a:srgbClr val="000000"/>
              </a:solidFill>
              <a:latin typeface="Quicksand"/>
              <a:ea typeface="Quicksand"/>
              <a:cs typeface="Quicksand"/>
              <a:sym typeface="Quicksand"/>
            </a:endParaRPr>
          </a:p>
        </p:txBody>
      </p:sp>
      <p:pic>
        <p:nvPicPr>
          <p:cNvPr id="29" name="Google Shape;29;p9"/>
          <p:cNvPicPr preferRelativeResize="0"/>
          <p:nvPr/>
        </p:nvPicPr>
        <p:blipFill>
          <a:blip r:embed="rId3">
            <a:alphaModFix/>
          </a:blip>
          <a:stretch>
            <a:fillRect/>
          </a:stretch>
        </p:blipFill>
        <p:spPr>
          <a:xfrm>
            <a:off x="-12" y="0"/>
            <a:ext cx="4110025" cy="5143500"/>
          </a:xfrm>
          <a:prstGeom prst="rect">
            <a:avLst/>
          </a:prstGeom>
          <a:noFill/>
          <a:ln>
            <a:noFill/>
          </a:ln>
        </p:spPr>
      </p:pic>
      <p:pic>
        <p:nvPicPr>
          <p:cNvPr id="30" name="Google Shape;30;p9"/>
          <p:cNvPicPr preferRelativeResize="0"/>
          <p:nvPr/>
        </p:nvPicPr>
        <p:blipFill rotWithShape="1">
          <a:blip r:embed="rId4">
            <a:alphaModFix/>
          </a:blip>
          <a:srcRect t="17992"/>
          <a:stretch/>
        </p:blipFill>
        <p:spPr>
          <a:xfrm>
            <a:off x="0" y="2526650"/>
            <a:ext cx="4109998" cy="2616842"/>
          </a:xfrm>
          <a:prstGeom prst="rect">
            <a:avLst/>
          </a:prstGeom>
          <a:noFill/>
          <a:ln>
            <a:noFill/>
          </a:ln>
        </p:spPr>
      </p:pic>
      <p:sp>
        <p:nvSpPr>
          <p:cNvPr id="31" name="Google Shape;31;p9"/>
          <p:cNvSpPr txBox="1"/>
          <p:nvPr/>
        </p:nvSpPr>
        <p:spPr>
          <a:xfrm>
            <a:off x="335900" y="4527900"/>
            <a:ext cx="3982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GB" sz="1000" b="1">
                <a:latin typeface="Quicksand"/>
                <a:ea typeface="Quicksand"/>
                <a:cs typeface="Quicksand"/>
                <a:sym typeface="Quicksand"/>
              </a:rPr>
              <a:t>linewize.io</a:t>
            </a:r>
            <a:endParaRPr sz="1000" b="1">
              <a:latin typeface="Quicksand"/>
              <a:ea typeface="Quicksand"/>
              <a:cs typeface="Quicksand"/>
              <a:sym typeface="Quicksan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pic>
        <p:nvPicPr>
          <p:cNvPr id="33" name="Google Shape;33;p10"/>
          <p:cNvPicPr preferRelativeResize="0"/>
          <p:nvPr/>
        </p:nvPicPr>
        <p:blipFill>
          <a:blip r:embed="rId2">
            <a:alphaModFix/>
          </a:blip>
          <a:stretch>
            <a:fillRect/>
          </a:stretch>
        </p:blipFill>
        <p:spPr>
          <a:xfrm>
            <a:off x="7232800" y="4492550"/>
            <a:ext cx="1384500" cy="3484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drive.google.com/file/d/1drM5HcArnl-2HR1OTRe98ulmFKwajNA6/view"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pic>
        <p:nvPicPr>
          <p:cNvPr id="110" name="Google Shape;110;p30"/>
          <p:cNvPicPr preferRelativeResize="0"/>
          <p:nvPr/>
        </p:nvPicPr>
        <p:blipFill>
          <a:blip r:embed="rId3">
            <a:alphaModFix/>
          </a:blip>
          <a:stretch>
            <a:fillRect/>
          </a:stretch>
        </p:blipFill>
        <p:spPr>
          <a:xfrm>
            <a:off x="0" y="0"/>
            <a:ext cx="9144000" cy="5143487"/>
          </a:xfrm>
          <a:prstGeom prst="rect">
            <a:avLst/>
          </a:prstGeom>
          <a:noFill/>
          <a:ln>
            <a:noFill/>
          </a:ln>
        </p:spPr>
      </p:pic>
      <p:sp>
        <p:nvSpPr>
          <p:cNvPr id="111" name="Google Shape;111;p30"/>
          <p:cNvSpPr txBox="1"/>
          <p:nvPr/>
        </p:nvSpPr>
        <p:spPr>
          <a:xfrm>
            <a:off x="492900" y="1617100"/>
            <a:ext cx="3982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GB" sz="3800">
                <a:solidFill>
                  <a:schemeClr val="lt1"/>
                </a:solidFill>
                <a:latin typeface="Quicksand"/>
                <a:ea typeface="Quicksand"/>
                <a:cs typeface="Quicksand"/>
                <a:sym typeface="Quicksand"/>
              </a:rPr>
              <a:t>Welcome to</a:t>
            </a:r>
            <a:br>
              <a:rPr lang="en-GB" sz="3800">
                <a:solidFill>
                  <a:schemeClr val="lt1"/>
                </a:solidFill>
                <a:latin typeface="Quicksand"/>
                <a:ea typeface="Quicksand"/>
                <a:cs typeface="Quicksand"/>
                <a:sym typeface="Quicksand"/>
              </a:rPr>
            </a:br>
            <a:r>
              <a:rPr lang="en-GB" sz="3800" b="1">
                <a:solidFill>
                  <a:schemeClr val="lt1"/>
                </a:solidFill>
                <a:latin typeface="Quicksand"/>
                <a:ea typeface="Quicksand"/>
                <a:cs typeface="Quicksand"/>
                <a:sym typeface="Quicksand"/>
              </a:rPr>
              <a:t>Linewize Pulse</a:t>
            </a:r>
            <a:endParaRPr sz="3800" b="1">
              <a:solidFill>
                <a:schemeClr val="lt1"/>
              </a:solidFill>
              <a:latin typeface="Quicksand"/>
              <a:ea typeface="Quicksand"/>
              <a:cs typeface="Quicksand"/>
              <a:sym typeface="Quicksand"/>
            </a:endParaRPr>
          </a:p>
        </p:txBody>
      </p:sp>
      <p:pic>
        <p:nvPicPr>
          <p:cNvPr id="112" name="Google Shape;112;p30"/>
          <p:cNvPicPr preferRelativeResize="0"/>
          <p:nvPr/>
        </p:nvPicPr>
        <p:blipFill>
          <a:blip r:embed="rId4">
            <a:alphaModFix/>
          </a:blip>
          <a:stretch>
            <a:fillRect/>
          </a:stretch>
        </p:blipFill>
        <p:spPr>
          <a:xfrm>
            <a:off x="7252974" y="524325"/>
            <a:ext cx="1374300" cy="345850"/>
          </a:xfrm>
          <a:prstGeom prst="rect">
            <a:avLst/>
          </a:prstGeom>
          <a:noFill/>
          <a:ln>
            <a:noFill/>
          </a:ln>
        </p:spPr>
      </p:pic>
      <p:cxnSp>
        <p:nvCxnSpPr>
          <p:cNvPr id="113" name="Google Shape;113;p30"/>
          <p:cNvCxnSpPr/>
          <p:nvPr/>
        </p:nvCxnSpPr>
        <p:spPr>
          <a:xfrm>
            <a:off x="617550" y="3078850"/>
            <a:ext cx="680400" cy="0"/>
          </a:xfrm>
          <a:prstGeom prst="straightConnector1">
            <a:avLst/>
          </a:prstGeom>
          <a:noFill/>
          <a:ln w="28575" cap="flat" cmpd="sng">
            <a:solidFill>
              <a:schemeClr val="lt1"/>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9"/>
          <p:cNvSpPr txBox="1"/>
          <p:nvPr/>
        </p:nvSpPr>
        <p:spPr>
          <a:xfrm>
            <a:off x="438375" y="1315975"/>
            <a:ext cx="3301200" cy="9789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And we </a:t>
            </a:r>
            <a:r>
              <a:rPr lang="en-GB" sz="2400" b="1">
                <a:solidFill>
                  <a:srgbClr val="232323"/>
                </a:solidFill>
                <a:latin typeface="Quicksand"/>
                <a:ea typeface="Quicksand"/>
                <a:cs typeface="Quicksand"/>
                <a:sym typeface="Quicksand"/>
              </a:rPr>
              <a:t>end with gratitude</a:t>
            </a:r>
            <a:endParaRPr sz="24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sp>
        <p:nvSpPr>
          <p:cNvPr id="189" name="Google Shape;189;p39"/>
          <p:cNvSpPr txBox="1"/>
          <p:nvPr/>
        </p:nvSpPr>
        <p:spPr>
          <a:xfrm>
            <a:off x="438375" y="2534275"/>
            <a:ext cx="3679800" cy="588000"/>
          </a:xfrm>
          <a:prstGeom prst="rect">
            <a:avLst/>
          </a:prstGeom>
          <a:noFill/>
          <a:ln>
            <a:noFill/>
          </a:ln>
        </p:spPr>
        <p:txBody>
          <a:bodyPr spcFirstLastPara="1" wrap="square" lIns="0" tIns="450000" rIns="91425" bIns="91425" anchor="ctr" anchorCtr="0">
            <a:noAutofit/>
          </a:bodyPr>
          <a:lstStyle/>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At the end of the check-in, you will have the opportunity to practice gratitude.</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p:txBody>
      </p:sp>
      <p:cxnSp>
        <p:nvCxnSpPr>
          <p:cNvPr id="190" name="Google Shape;190;p39"/>
          <p:cNvCxnSpPr/>
          <p:nvPr/>
        </p:nvCxnSpPr>
        <p:spPr>
          <a:xfrm>
            <a:off x="438375" y="2294825"/>
            <a:ext cx="454200" cy="0"/>
          </a:xfrm>
          <a:prstGeom prst="straightConnector1">
            <a:avLst/>
          </a:prstGeom>
          <a:noFill/>
          <a:ln w="28575" cap="flat" cmpd="sng">
            <a:solidFill>
              <a:srgbClr val="000000"/>
            </a:solidFill>
            <a:prstDash val="solid"/>
            <a:round/>
            <a:headEnd type="none" w="med" len="med"/>
            <a:tailEnd type="none" w="med" len="med"/>
          </a:ln>
        </p:spPr>
      </p:cxnSp>
      <p:pic>
        <p:nvPicPr>
          <p:cNvPr id="191" name="Google Shape;191;p39"/>
          <p:cNvPicPr preferRelativeResize="0"/>
          <p:nvPr/>
        </p:nvPicPr>
        <p:blipFill>
          <a:blip r:embed="rId3">
            <a:alphaModFix/>
          </a:blip>
          <a:stretch>
            <a:fillRect/>
          </a:stretch>
        </p:blipFill>
        <p:spPr>
          <a:xfrm>
            <a:off x="4146850" y="1062450"/>
            <a:ext cx="4781627" cy="30450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0"/>
          <p:cNvSpPr txBox="1"/>
          <p:nvPr/>
        </p:nvSpPr>
        <p:spPr>
          <a:xfrm>
            <a:off x="0" y="2352725"/>
            <a:ext cx="9144000" cy="923400"/>
          </a:xfrm>
          <a:prstGeom prst="rect">
            <a:avLst/>
          </a:prstGeom>
          <a:noFill/>
          <a:ln>
            <a:noFill/>
          </a:ln>
        </p:spPr>
        <p:txBody>
          <a:bodyPr spcFirstLastPara="1" wrap="square" lIns="0" tIns="91425" rIns="91425" bIns="91425" anchor="t" anchorCtr="0">
            <a:spAutoFit/>
          </a:bodyPr>
          <a:lstStyle/>
          <a:p>
            <a:pPr marL="0" lvl="0" indent="0" algn="ctr" rtl="0">
              <a:spcBef>
                <a:spcPts val="0"/>
              </a:spcBef>
              <a:spcAft>
                <a:spcPts val="0"/>
              </a:spcAft>
              <a:buNone/>
            </a:pPr>
            <a:r>
              <a:rPr lang="en-GB" sz="2400" b="1">
                <a:solidFill>
                  <a:schemeClr val="lt1"/>
                </a:solidFill>
                <a:latin typeface="Quicksand"/>
                <a:ea typeface="Quicksand"/>
                <a:cs typeface="Quicksand"/>
                <a:sym typeface="Quicksand"/>
              </a:rPr>
              <a:t>Why</a:t>
            </a:r>
            <a:r>
              <a:rPr lang="en-GB" sz="2400">
                <a:solidFill>
                  <a:schemeClr val="lt1"/>
                </a:solidFill>
                <a:latin typeface="Quicksand Medium"/>
                <a:ea typeface="Quicksand Medium"/>
                <a:cs typeface="Quicksand Medium"/>
                <a:sym typeface="Quicksand Medium"/>
              </a:rPr>
              <a:t> </a:t>
            </a:r>
            <a:r>
              <a:rPr lang="en-GB" sz="2400" b="1">
                <a:solidFill>
                  <a:schemeClr val="lt1"/>
                </a:solidFill>
                <a:latin typeface="Quicksand"/>
                <a:ea typeface="Quicksand"/>
                <a:cs typeface="Quicksand"/>
                <a:sym typeface="Quicksand"/>
              </a:rPr>
              <a:t>bother</a:t>
            </a:r>
            <a:r>
              <a:rPr lang="en-GB" sz="2400">
                <a:solidFill>
                  <a:schemeClr val="lt1"/>
                </a:solidFill>
                <a:latin typeface="Quicksand Medium"/>
                <a:ea typeface="Quicksand Medium"/>
                <a:cs typeface="Quicksand Medium"/>
                <a:sym typeface="Quicksand Medium"/>
              </a:rPr>
              <a:t>?</a:t>
            </a:r>
            <a:endParaRPr sz="2400" b="1">
              <a:solidFill>
                <a:schemeClr val="lt1"/>
              </a:solidFill>
              <a:latin typeface="Quicksand"/>
              <a:ea typeface="Quicksand"/>
              <a:cs typeface="Quicksand"/>
              <a:sym typeface="Quicksand"/>
            </a:endParaRPr>
          </a:p>
          <a:p>
            <a:pPr marL="0" lvl="0" indent="0" algn="l" rtl="0">
              <a:spcBef>
                <a:spcPts val="0"/>
              </a:spcBef>
              <a:spcAft>
                <a:spcPts val="0"/>
              </a:spcAft>
              <a:buNone/>
            </a:pPr>
            <a:endParaRPr sz="2400" b="1">
              <a:solidFill>
                <a:schemeClr val="lt1"/>
              </a:solidFill>
              <a:latin typeface="Quicksand"/>
              <a:ea typeface="Quicksand"/>
              <a:cs typeface="Quicksand"/>
              <a:sym typeface="Quicksa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41"/>
          <p:cNvSpPr txBox="1"/>
          <p:nvPr/>
        </p:nvSpPr>
        <p:spPr>
          <a:xfrm>
            <a:off x="438375" y="1301950"/>
            <a:ext cx="2105700" cy="9891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Pulse </a:t>
            </a:r>
            <a:r>
              <a:rPr lang="en-GB" sz="2400" b="1">
                <a:solidFill>
                  <a:srgbClr val="232323"/>
                </a:solidFill>
                <a:latin typeface="Quicksand"/>
                <a:ea typeface="Quicksand"/>
                <a:cs typeface="Quicksand"/>
                <a:sym typeface="Quicksand"/>
              </a:rPr>
              <a:t>Helps You To …</a:t>
            </a:r>
            <a:endParaRPr sz="24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cxnSp>
        <p:nvCxnSpPr>
          <p:cNvPr id="202" name="Google Shape;202;p41"/>
          <p:cNvCxnSpPr/>
          <p:nvPr/>
        </p:nvCxnSpPr>
        <p:spPr>
          <a:xfrm>
            <a:off x="438375" y="2291050"/>
            <a:ext cx="454200" cy="0"/>
          </a:xfrm>
          <a:prstGeom prst="straightConnector1">
            <a:avLst/>
          </a:prstGeom>
          <a:noFill/>
          <a:ln w="28575" cap="flat" cmpd="sng">
            <a:solidFill>
              <a:srgbClr val="000000"/>
            </a:solidFill>
            <a:prstDash val="solid"/>
            <a:round/>
            <a:headEnd type="none" w="med" len="med"/>
            <a:tailEnd type="none" w="med" len="med"/>
          </a:ln>
        </p:spPr>
      </p:cxnSp>
      <p:cxnSp>
        <p:nvCxnSpPr>
          <p:cNvPr id="203" name="Google Shape;203;p41"/>
          <p:cNvCxnSpPr/>
          <p:nvPr/>
        </p:nvCxnSpPr>
        <p:spPr>
          <a:xfrm>
            <a:off x="1224141" y="3153081"/>
            <a:ext cx="3300600" cy="8400"/>
          </a:xfrm>
          <a:prstGeom prst="straightConnector1">
            <a:avLst/>
          </a:prstGeom>
          <a:noFill/>
          <a:ln w="19050" cap="flat" cmpd="sng">
            <a:solidFill>
              <a:srgbClr val="515BA5"/>
            </a:solidFill>
            <a:prstDash val="solid"/>
            <a:round/>
            <a:headEnd type="none" w="med" len="med"/>
            <a:tailEnd type="oval" w="med" len="med"/>
          </a:ln>
        </p:spPr>
      </p:cxnSp>
      <p:sp>
        <p:nvSpPr>
          <p:cNvPr id="204" name="Google Shape;204;p41"/>
          <p:cNvSpPr/>
          <p:nvPr/>
        </p:nvSpPr>
        <p:spPr>
          <a:xfrm>
            <a:off x="2381400" y="2679538"/>
            <a:ext cx="1743000" cy="947100"/>
          </a:xfrm>
          <a:prstGeom prst="rect">
            <a:avLst/>
          </a:prstGeom>
          <a:solidFill>
            <a:srgbClr val="FFFFFF"/>
          </a:solidFill>
          <a:ln w="9525" cap="flat" cmpd="sng">
            <a:solidFill>
              <a:srgbClr val="56B6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58B78E"/>
                </a:solidFill>
                <a:latin typeface="Quicksand"/>
                <a:ea typeface="Quicksand"/>
                <a:cs typeface="Quicksand"/>
                <a:sym typeface="Quicksand"/>
              </a:rPr>
              <a:t>Connect With Support</a:t>
            </a:r>
            <a:endParaRPr b="1">
              <a:solidFill>
                <a:srgbClr val="58B78E"/>
              </a:solidFill>
              <a:latin typeface="Quicksand"/>
              <a:ea typeface="Quicksand"/>
              <a:cs typeface="Quicksand"/>
              <a:sym typeface="Quicksand"/>
            </a:endParaRPr>
          </a:p>
        </p:txBody>
      </p:sp>
      <p:sp>
        <p:nvSpPr>
          <p:cNvPr id="205" name="Google Shape;205;p41"/>
          <p:cNvSpPr/>
          <p:nvPr/>
        </p:nvSpPr>
        <p:spPr>
          <a:xfrm>
            <a:off x="438375" y="2679538"/>
            <a:ext cx="1743000" cy="947100"/>
          </a:xfrm>
          <a:prstGeom prst="rect">
            <a:avLst/>
          </a:prstGeom>
          <a:solidFill>
            <a:srgbClr val="515BA5"/>
          </a:solidFill>
          <a:ln w="9525" cap="flat" cmpd="sng">
            <a:solidFill>
              <a:srgbClr val="56B6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solidFill>
                  <a:srgbClr val="FFFFFF"/>
                </a:solidFill>
                <a:latin typeface="Quicksand"/>
                <a:ea typeface="Quicksand"/>
                <a:cs typeface="Quicksand"/>
                <a:sym typeface="Quicksand"/>
              </a:rPr>
              <a:t>Self-Reflect</a:t>
            </a:r>
            <a:endParaRPr sz="1500" b="1">
              <a:solidFill>
                <a:srgbClr val="FFFFFF"/>
              </a:solidFill>
              <a:latin typeface="Quicksand"/>
              <a:ea typeface="Quicksand"/>
              <a:cs typeface="Quicksand"/>
              <a:sym typeface="Quicksand"/>
            </a:endParaRPr>
          </a:p>
        </p:txBody>
      </p:sp>
      <p:sp>
        <p:nvSpPr>
          <p:cNvPr id="206" name="Google Shape;206;p41"/>
          <p:cNvSpPr/>
          <p:nvPr/>
        </p:nvSpPr>
        <p:spPr>
          <a:xfrm>
            <a:off x="4592750" y="2658563"/>
            <a:ext cx="1743000" cy="947100"/>
          </a:xfrm>
          <a:prstGeom prst="rect">
            <a:avLst/>
          </a:prstGeom>
          <a:solidFill>
            <a:srgbClr val="515BA5"/>
          </a:solidFill>
          <a:ln w="9525" cap="flat" cmpd="sng">
            <a:solidFill>
              <a:srgbClr val="56B6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500" b="1">
                <a:solidFill>
                  <a:srgbClr val="FFFFFF"/>
                </a:solidFill>
                <a:latin typeface="Quicksand"/>
                <a:ea typeface="Quicksand"/>
                <a:cs typeface="Quicksand"/>
                <a:sym typeface="Quicksand"/>
              </a:rPr>
              <a:t>Have a Voice</a:t>
            </a:r>
            <a:endParaRPr sz="1500" b="1">
              <a:solidFill>
                <a:srgbClr val="FFFFFF"/>
              </a:solidFill>
              <a:latin typeface="Quicksand"/>
              <a:ea typeface="Quicksand"/>
              <a:cs typeface="Quicksand"/>
              <a:sym typeface="Quicksa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0"/>
        <p:cNvGrpSpPr/>
        <p:nvPr/>
      </p:nvGrpSpPr>
      <p:grpSpPr>
        <a:xfrm>
          <a:off x="0" y="0"/>
          <a:ext cx="0" cy="0"/>
          <a:chOff x="0" y="0"/>
          <a:chExt cx="0" cy="0"/>
        </a:xfrm>
      </p:grpSpPr>
      <p:sp>
        <p:nvSpPr>
          <p:cNvPr id="211" name="Google Shape;211;p42"/>
          <p:cNvSpPr txBox="1">
            <a:spLocks noGrp="1"/>
          </p:cNvSpPr>
          <p:nvPr>
            <p:ph type="subTitle" idx="4294967295"/>
          </p:nvPr>
        </p:nvSpPr>
        <p:spPr>
          <a:xfrm>
            <a:off x="4439500" y="949500"/>
            <a:ext cx="3982200" cy="23016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56B68E"/>
              </a:buClr>
              <a:buSzPts val="1400"/>
              <a:buFont typeface="Quicksand"/>
              <a:buAutoNum type="arabicPeriod"/>
            </a:pPr>
            <a:r>
              <a:rPr lang="en-GB" sz="1400">
                <a:solidFill>
                  <a:srgbClr val="232323"/>
                </a:solidFill>
                <a:latin typeface="Quicksand"/>
                <a:ea typeface="Quicksand"/>
                <a:cs typeface="Quicksand"/>
                <a:sym typeface="Quicksand"/>
              </a:rPr>
              <a:t>When will I be expected to complete my Pulse check- ins? </a:t>
            </a:r>
            <a:endParaRPr sz="1400">
              <a:solidFill>
                <a:srgbClr val="232323"/>
              </a:solidFill>
              <a:latin typeface="Quicksand"/>
              <a:ea typeface="Quicksand"/>
              <a:cs typeface="Quicksand"/>
              <a:sym typeface="Quicksand"/>
            </a:endParaRPr>
          </a:p>
          <a:p>
            <a:pPr marL="457200" lvl="0" indent="-317500" algn="l" rtl="0">
              <a:lnSpc>
                <a:spcPct val="100000"/>
              </a:lnSpc>
              <a:spcBef>
                <a:spcPts val="0"/>
              </a:spcBef>
              <a:spcAft>
                <a:spcPts val="0"/>
              </a:spcAft>
              <a:buClr>
                <a:srgbClr val="56B68E"/>
              </a:buClr>
              <a:buSzPts val="1400"/>
              <a:buFont typeface="Quicksand"/>
              <a:buAutoNum type="arabicPeriod"/>
            </a:pPr>
            <a:r>
              <a:rPr lang="en-GB" sz="1400">
                <a:solidFill>
                  <a:srgbClr val="232323"/>
                </a:solidFill>
                <a:latin typeface="Quicksand"/>
                <a:ea typeface="Quicksand"/>
                <a:cs typeface="Quicksand"/>
                <a:sym typeface="Quicksand"/>
              </a:rPr>
              <a:t>How often will staff at my school review the data? </a:t>
            </a:r>
            <a:endParaRPr sz="1400">
              <a:solidFill>
                <a:srgbClr val="232323"/>
              </a:solidFill>
              <a:latin typeface="Quicksand"/>
              <a:ea typeface="Quicksand"/>
              <a:cs typeface="Quicksand"/>
              <a:sym typeface="Quicksand"/>
            </a:endParaRPr>
          </a:p>
          <a:p>
            <a:pPr marL="457200" lvl="0" indent="-317500" algn="l" rtl="0">
              <a:lnSpc>
                <a:spcPct val="100000"/>
              </a:lnSpc>
              <a:spcBef>
                <a:spcPts val="0"/>
              </a:spcBef>
              <a:spcAft>
                <a:spcPts val="0"/>
              </a:spcAft>
              <a:buClr>
                <a:srgbClr val="56B68E"/>
              </a:buClr>
              <a:buSzPts val="1400"/>
              <a:buFont typeface="Quicksand"/>
              <a:buAutoNum type="arabicPeriod"/>
            </a:pPr>
            <a:r>
              <a:rPr lang="en-GB" sz="1400">
                <a:solidFill>
                  <a:srgbClr val="232323"/>
                </a:solidFill>
                <a:latin typeface="Quicksand"/>
                <a:ea typeface="Quicksand"/>
                <a:cs typeface="Quicksand"/>
                <a:sym typeface="Quicksand"/>
              </a:rPr>
              <a:t>How will the data be shared with us, the students? </a:t>
            </a:r>
            <a:endParaRPr sz="1400">
              <a:solidFill>
                <a:srgbClr val="232323"/>
              </a:solidFill>
              <a:latin typeface="Quicksand"/>
              <a:ea typeface="Quicksand"/>
              <a:cs typeface="Quicksand"/>
              <a:sym typeface="Quicksand"/>
            </a:endParaRPr>
          </a:p>
          <a:p>
            <a:pPr marL="0" lvl="0" indent="0" algn="l" rtl="0">
              <a:lnSpc>
                <a:spcPct val="150000"/>
              </a:lnSpc>
              <a:spcBef>
                <a:spcPts val="1200"/>
              </a:spcBef>
              <a:spcAft>
                <a:spcPts val="0"/>
              </a:spcAft>
              <a:buNone/>
            </a:pPr>
            <a:endParaRPr sz="1400">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400">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900" b="1">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900">
              <a:solidFill>
                <a:srgbClr val="232323"/>
              </a:solidFill>
              <a:latin typeface="Quicksand"/>
              <a:ea typeface="Quicksand"/>
              <a:cs typeface="Quicksand"/>
              <a:sym typeface="Quicksand"/>
            </a:endParaRPr>
          </a:p>
          <a:p>
            <a:pPr marL="0" lvl="0" indent="0" algn="l" rtl="0">
              <a:spcBef>
                <a:spcPts val="1200"/>
              </a:spcBef>
              <a:spcAft>
                <a:spcPts val="1200"/>
              </a:spcAft>
              <a:buNone/>
            </a:pPr>
            <a:endParaRPr sz="1400" b="1">
              <a:solidFill>
                <a:srgbClr val="232323"/>
              </a:solidFill>
              <a:latin typeface="Quicksand"/>
              <a:ea typeface="Quicksand"/>
              <a:cs typeface="Quicksand"/>
              <a:sym typeface="Quicksand"/>
            </a:endParaRPr>
          </a:p>
        </p:txBody>
      </p:sp>
      <p:sp>
        <p:nvSpPr>
          <p:cNvPr id="212" name="Google Shape;212;p42"/>
          <p:cNvSpPr txBox="1">
            <a:spLocks noGrp="1"/>
          </p:cNvSpPr>
          <p:nvPr>
            <p:ph type="subTitle" idx="4294967295"/>
          </p:nvPr>
        </p:nvSpPr>
        <p:spPr>
          <a:xfrm>
            <a:off x="438375" y="997800"/>
            <a:ext cx="2872200" cy="884400"/>
          </a:xfrm>
          <a:prstGeom prst="rect">
            <a:avLst/>
          </a:prstGeom>
        </p:spPr>
        <p:txBody>
          <a:bodyPr spcFirstLastPara="1" wrap="square" lIns="0" tIns="0" rIns="0" bIns="144000" anchor="t" anchorCtr="0">
            <a:spAutoFit/>
          </a:bodyPr>
          <a:lstStyle/>
          <a:p>
            <a:pPr marL="0" lvl="0" indent="0" algn="l" rtl="0">
              <a:lnSpc>
                <a:spcPct val="100000"/>
              </a:lnSpc>
              <a:spcBef>
                <a:spcPts val="0"/>
              </a:spcBef>
              <a:spcAft>
                <a:spcPts val="1200"/>
              </a:spcAft>
              <a:buClr>
                <a:srgbClr val="000000"/>
              </a:buClr>
              <a:buSzPts val="770"/>
              <a:buFont typeface="Arial"/>
              <a:buNone/>
            </a:pPr>
            <a:r>
              <a:rPr lang="en-GB" sz="2400">
                <a:solidFill>
                  <a:schemeClr val="lt1"/>
                </a:solidFill>
                <a:latin typeface="Quicksand"/>
                <a:ea typeface="Quicksand"/>
                <a:cs typeface="Quicksand"/>
                <a:sym typeface="Quicksand"/>
              </a:rPr>
              <a:t>How will </a:t>
            </a:r>
            <a:r>
              <a:rPr lang="en-GB" sz="2400" b="1">
                <a:solidFill>
                  <a:schemeClr val="lt1"/>
                </a:solidFill>
                <a:latin typeface="Quicksand"/>
                <a:ea typeface="Quicksand"/>
                <a:cs typeface="Quicksand"/>
                <a:sym typeface="Quicksand"/>
              </a:rPr>
              <a:t>Pulse</a:t>
            </a:r>
            <a:r>
              <a:rPr lang="en-GB" sz="2400">
                <a:solidFill>
                  <a:schemeClr val="lt1"/>
                </a:solidFill>
                <a:latin typeface="Quicksand"/>
                <a:ea typeface="Quicksand"/>
                <a:cs typeface="Quicksand"/>
                <a:sym typeface="Quicksand"/>
              </a:rPr>
              <a:t> work at our school?</a:t>
            </a:r>
            <a:endParaRPr sz="2400">
              <a:solidFill>
                <a:schemeClr val="lt1"/>
              </a:solidFill>
              <a:latin typeface="Quicksand"/>
              <a:ea typeface="Quicksand"/>
              <a:cs typeface="Quicksand"/>
              <a:sym typeface="Quicksand"/>
            </a:endParaRPr>
          </a:p>
        </p:txBody>
      </p:sp>
      <p:sp>
        <p:nvSpPr>
          <p:cNvPr id="213" name="Google Shape;213;p42"/>
          <p:cNvSpPr txBox="1"/>
          <p:nvPr/>
        </p:nvSpPr>
        <p:spPr>
          <a:xfrm>
            <a:off x="519325" y="4503525"/>
            <a:ext cx="163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latin typeface="Quicksand"/>
                <a:ea typeface="Quicksand"/>
                <a:cs typeface="Quicksand"/>
                <a:sym typeface="Quicksand"/>
              </a:rPr>
              <a:t>linewize.com</a:t>
            </a:r>
            <a:endParaRPr b="1">
              <a:solidFill>
                <a:schemeClr val="lt1"/>
              </a:solidFill>
              <a:latin typeface="Quicksand"/>
              <a:ea typeface="Quicksand"/>
              <a:cs typeface="Quicksand"/>
              <a:sym typeface="Quicksand"/>
            </a:endParaRPr>
          </a:p>
        </p:txBody>
      </p:sp>
      <p:cxnSp>
        <p:nvCxnSpPr>
          <p:cNvPr id="214" name="Google Shape;214;p42"/>
          <p:cNvCxnSpPr/>
          <p:nvPr/>
        </p:nvCxnSpPr>
        <p:spPr>
          <a:xfrm>
            <a:off x="484225" y="2006975"/>
            <a:ext cx="454200" cy="0"/>
          </a:xfrm>
          <a:prstGeom prst="straightConnector1">
            <a:avLst/>
          </a:prstGeom>
          <a:noFill/>
          <a:ln w="28575" cap="flat" cmpd="sng">
            <a:solidFill>
              <a:schemeClr val="lt1"/>
            </a:solidFill>
            <a:prstDash val="solid"/>
            <a:round/>
            <a:headEnd type="none" w="med" len="med"/>
            <a:tailEnd type="none" w="med" len="med"/>
          </a:ln>
        </p:spPr>
      </p:cxnSp>
      <p:pic>
        <p:nvPicPr>
          <p:cNvPr id="215" name="Google Shape;215;p42"/>
          <p:cNvPicPr preferRelativeResize="0"/>
          <p:nvPr/>
        </p:nvPicPr>
        <p:blipFill rotWithShape="1">
          <a:blip r:embed="rId3">
            <a:alphaModFix/>
          </a:blip>
          <a:srcRect r="2219" b="6367"/>
          <a:stretch/>
        </p:blipFill>
        <p:spPr>
          <a:xfrm>
            <a:off x="0" y="2518850"/>
            <a:ext cx="4109850" cy="2624649"/>
          </a:xfrm>
          <a:prstGeom prst="rect">
            <a:avLst/>
          </a:prstGeom>
          <a:noFill/>
          <a:ln>
            <a:noFill/>
          </a:ln>
        </p:spPr>
      </p:pic>
      <p:pic>
        <p:nvPicPr>
          <p:cNvPr id="216" name="Google Shape;216;p42"/>
          <p:cNvPicPr preferRelativeResize="0"/>
          <p:nvPr/>
        </p:nvPicPr>
        <p:blipFill>
          <a:blip r:embed="rId4">
            <a:alphaModFix/>
          </a:blip>
          <a:stretch>
            <a:fillRect/>
          </a:stretch>
        </p:blipFill>
        <p:spPr>
          <a:xfrm>
            <a:off x="7232800" y="4492550"/>
            <a:ext cx="1384500" cy="348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0"/>
        <p:cNvGrpSpPr/>
        <p:nvPr/>
      </p:nvGrpSpPr>
      <p:grpSpPr>
        <a:xfrm>
          <a:off x="0" y="0"/>
          <a:ext cx="0" cy="0"/>
          <a:chOff x="0" y="0"/>
          <a:chExt cx="0" cy="0"/>
        </a:xfrm>
      </p:grpSpPr>
      <p:pic>
        <p:nvPicPr>
          <p:cNvPr id="221" name="Google Shape;221;p4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22" name="Google Shape;222;p43"/>
          <p:cNvPicPr preferRelativeResize="0"/>
          <p:nvPr/>
        </p:nvPicPr>
        <p:blipFill rotWithShape="1">
          <a:blip r:embed="rId4">
            <a:alphaModFix/>
          </a:blip>
          <a:srcRect l="51871" t="10787" r="8310" b="-5583"/>
          <a:stretch/>
        </p:blipFill>
        <p:spPr>
          <a:xfrm>
            <a:off x="4363625" y="-3033375"/>
            <a:ext cx="6786627" cy="6208625"/>
          </a:xfrm>
          <a:prstGeom prst="rect">
            <a:avLst/>
          </a:prstGeom>
          <a:noFill/>
          <a:ln>
            <a:noFill/>
          </a:ln>
        </p:spPr>
      </p:pic>
      <p:sp>
        <p:nvSpPr>
          <p:cNvPr id="223" name="Google Shape;223;p43"/>
          <p:cNvSpPr txBox="1"/>
          <p:nvPr/>
        </p:nvSpPr>
        <p:spPr>
          <a:xfrm>
            <a:off x="247250" y="1666050"/>
            <a:ext cx="4550700" cy="21915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lt1"/>
              </a:buClr>
              <a:buSzPts val="1100"/>
              <a:buFont typeface="Quicksand Medium"/>
              <a:buChar char="●"/>
            </a:pPr>
            <a:r>
              <a:rPr lang="en-GB" sz="1100">
                <a:solidFill>
                  <a:schemeClr val="lt1"/>
                </a:solidFill>
                <a:latin typeface="Quicksand Medium"/>
                <a:ea typeface="Quicksand Medium"/>
                <a:cs typeface="Quicksand Medium"/>
                <a:sym typeface="Quicksand Medium"/>
              </a:rPr>
              <a:t>What would you like to happen if you check in negatively more than once in a row?</a:t>
            </a:r>
            <a:br>
              <a:rPr lang="en-GB" sz="1100">
                <a:solidFill>
                  <a:schemeClr val="lt1"/>
                </a:solidFill>
                <a:latin typeface="Quicksand Medium"/>
                <a:ea typeface="Quicksand Medium"/>
                <a:cs typeface="Quicksand Medium"/>
                <a:sym typeface="Quicksand Medium"/>
              </a:rPr>
            </a:br>
            <a:endParaRPr sz="1100">
              <a:solidFill>
                <a:schemeClr val="lt1"/>
              </a:solidFill>
              <a:latin typeface="Quicksand Medium"/>
              <a:ea typeface="Quicksand Medium"/>
              <a:cs typeface="Quicksand Medium"/>
              <a:sym typeface="Quicksand Medium"/>
            </a:endParaRPr>
          </a:p>
          <a:p>
            <a:pPr marL="457200" lvl="0" indent="-298450" algn="l" rtl="0">
              <a:lnSpc>
                <a:spcPct val="115000"/>
              </a:lnSpc>
              <a:spcBef>
                <a:spcPts val="0"/>
              </a:spcBef>
              <a:spcAft>
                <a:spcPts val="0"/>
              </a:spcAft>
              <a:buClr>
                <a:schemeClr val="lt1"/>
              </a:buClr>
              <a:buSzPts val="1100"/>
              <a:buFont typeface="Quicksand Medium"/>
              <a:buChar char="●"/>
            </a:pPr>
            <a:r>
              <a:rPr lang="en-GB" sz="1100">
                <a:solidFill>
                  <a:schemeClr val="lt1"/>
                </a:solidFill>
                <a:latin typeface="Quicksand Medium"/>
                <a:ea typeface="Quicksand Medium"/>
                <a:cs typeface="Quicksand Medium"/>
                <a:sym typeface="Quicksand Medium"/>
              </a:rPr>
              <a:t>We are going to celebrate positive check ins as well as support negative check ins. How would you like to do this (gratitude wall, share with a peer what is going well, etc)</a:t>
            </a:r>
            <a:br>
              <a:rPr lang="en-GB" sz="1100">
                <a:solidFill>
                  <a:schemeClr val="lt1"/>
                </a:solidFill>
                <a:latin typeface="Quicksand Medium"/>
                <a:ea typeface="Quicksand Medium"/>
                <a:cs typeface="Quicksand Medium"/>
                <a:sym typeface="Quicksand Medium"/>
              </a:rPr>
            </a:br>
            <a:endParaRPr sz="1100">
              <a:solidFill>
                <a:schemeClr val="lt1"/>
              </a:solidFill>
              <a:latin typeface="Quicksand Medium"/>
              <a:ea typeface="Quicksand Medium"/>
              <a:cs typeface="Quicksand Medium"/>
              <a:sym typeface="Quicksand Medium"/>
            </a:endParaRPr>
          </a:p>
          <a:p>
            <a:pPr marL="457200" lvl="0" indent="-298450" algn="l" rtl="0">
              <a:lnSpc>
                <a:spcPct val="115000"/>
              </a:lnSpc>
              <a:spcBef>
                <a:spcPts val="0"/>
              </a:spcBef>
              <a:spcAft>
                <a:spcPts val="0"/>
              </a:spcAft>
              <a:buClr>
                <a:schemeClr val="lt1"/>
              </a:buClr>
              <a:buSzPts val="1100"/>
              <a:buFont typeface="Quicksand Medium"/>
              <a:buChar char="●"/>
            </a:pPr>
            <a:r>
              <a:rPr lang="en-GB" sz="1100">
                <a:solidFill>
                  <a:schemeClr val="lt1"/>
                </a:solidFill>
                <a:latin typeface="Quicksand Medium"/>
                <a:ea typeface="Quicksand Medium"/>
                <a:cs typeface="Quicksand Medium"/>
                <a:sym typeface="Quicksand Medium"/>
              </a:rPr>
              <a:t>We will share the information we are gathering about your experiences at school. How would you like to share your ideas about what we can do to address the issues (e.g. brainstorm on a whiteboard, send email ideas, talk about it in class etc)</a:t>
            </a:r>
            <a:endParaRPr sz="1100">
              <a:solidFill>
                <a:schemeClr val="lt1"/>
              </a:solidFill>
              <a:latin typeface="Quicksand Medium"/>
              <a:ea typeface="Quicksand Medium"/>
              <a:cs typeface="Quicksand Medium"/>
              <a:sym typeface="Quicksand Medium"/>
            </a:endParaRPr>
          </a:p>
          <a:p>
            <a:pPr marL="0" lvl="0" indent="0" algn="l" rtl="0">
              <a:lnSpc>
                <a:spcPct val="115000"/>
              </a:lnSpc>
              <a:spcBef>
                <a:spcPts val="0"/>
              </a:spcBef>
              <a:spcAft>
                <a:spcPts val="0"/>
              </a:spcAft>
              <a:buNone/>
            </a:pPr>
            <a:endParaRPr sz="1100">
              <a:latin typeface="Quicksand Medium"/>
              <a:ea typeface="Quicksand Medium"/>
              <a:cs typeface="Quicksand Medium"/>
              <a:sym typeface="Quicksand Medium"/>
            </a:endParaRPr>
          </a:p>
          <a:p>
            <a:pPr marL="0" lvl="0" indent="0" algn="l" rtl="0">
              <a:lnSpc>
                <a:spcPct val="115000"/>
              </a:lnSpc>
              <a:spcBef>
                <a:spcPts val="0"/>
              </a:spcBef>
              <a:spcAft>
                <a:spcPts val="0"/>
              </a:spcAft>
              <a:buClr>
                <a:schemeClr val="dk1"/>
              </a:buClr>
              <a:buSzPts val="1100"/>
              <a:buFont typeface="Arial"/>
              <a:buNone/>
            </a:pPr>
            <a:endParaRPr sz="1100">
              <a:latin typeface="Quicksand Medium"/>
              <a:ea typeface="Quicksand Medium"/>
              <a:cs typeface="Quicksand Medium"/>
              <a:sym typeface="Quicksand Medium"/>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Quicksand Medium"/>
              <a:ea typeface="Quicksand Medium"/>
              <a:cs typeface="Quicksand Medium"/>
              <a:sym typeface="Quicksand Medium"/>
            </a:endParaRPr>
          </a:p>
          <a:p>
            <a:pPr marL="0" lvl="0" indent="0" algn="l" rtl="0">
              <a:spcBef>
                <a:spcPts val="0"/>
              </a:spcBef>
              <a:spcAft>
                <a:spcPts val="0"/>
              </a:spcAft>
              <a:buNone/>
            </a:pPr>
            <a:endParaRPr sz="1000" b="1">
              <a:solidFill>
                <a:schemeClr val="lt1"/>
              </a:solidFill>
              <a:latin typeface="Quicksand"/>
              <a:ea typeface="Quicksand"/>
              <a:cs typeface="Quicksand"/>
              <a:sym typeface="Quicksand"/>
            </a:endParaRPr>
          </a:p>
          <a:p>
            <a:pPr marL="0" lvl="0" indent="0" algn="l" rtl="0">
              <a:lnSpc>
                <a:spcPct val="115000"/>
              </a:lnSpc>
              <a:spcBef>
                <a:spcPts val="1200"/>
              </a:spcBef>
              <a:spcAft>
                <a:spcPts val="0"/>
              </a:spcAft>
              <a:buClr>
                <a:srgbClr val="000000"/>
              </a:buClr>
              <a:buSzPts val="1100"/>
              <a:buFont typeface="Arial"/>
              <a:buNone/>
            </a:pPr>
            <a:endParaRPr sz="1100">
              <a:latin typeface="Quicksand Medium"/>
              <a:ea typeface="Quicksand Medium"/>
              <a:cs typeface="Quicksand Medium"/>
              <a:sym typeface="Quicksand Medium"/>
            </a:endParaRPr>
          </a:p>
        </p:txBody>
      </p:sp>
      <p:sp>
        <p:nvSpPr>
          <p:cNvPr id="224" name="Google Shape;224;p43"/>
          <p:cNvSpPr txBox="1"/>
          <p:nvPr/>
        </p:nvSpPr>
        <p:spPr>
          <a:xfrm>
            <a:off x="366925" y="883675"/>
            <a:ext cx="3516900" cy="5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2400" b="1">
                <a:solidFill>
                  <a:schemeClr val="lt1"/>
                </a:solidFill>
                <a:latin typeface="Quicksand"/>
                <a:ea typeface="Quicksand"/>
                <a:cs typeface="Quicksand"/>
                <a:sym typeface="Quicksand"/>
              </a:rPr>
              <a:t>In groups, consider and discuss:</a:t>
            </a:r>
            <a:endParaRPr sz="2400" b="1">
              <a:solidFill>
                <a:schemeClr val="lt1"/>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b="1">
              <a:solidFill>
                <a:schemeClr val="lt1"/>
              </a:solidFill>
              <a:latin typeface="Quicksand"/>
              <a:ea typeface="Quicksand"/>
              <a:cs typeface="Quicksand"/>
              <a:sym typeface="Quicksand"/>
            </a:endParaRPr>
          </a:p>
        </p:txBody>
      </p:sp>
      <p:cxnSp>
        <p:nvCxnSpPr>
          <p:cNvPr id="225" name="Google Shape;225;p43"/>
          <p:cNvCxnSpPr/>
          <p:nvPr/>
        </p:nvCxnSpPr>
        <p:spPr>
          <a:xfrm>
            <a:off x="468425" y="1497475"/>
            <a:ext cx="454200" cy="0"/>
          </a:xfrm>
          <a:prstGeom prst="straightConnector1">
            <a:avLst/>
          </a:prstGeom>
          <a:noFill/>
          <a:ln w="28575" cap="flat" cmpd="sng">
            <a:solidFill>
              <a:schemeClr val="lt1"/>
            </a:solidFill>
            <a:prstDash val="solid"/>
            <a:round/>
            <a:headEnd type="none" w="med" len="med"/>
            <a:tailEnd type="none" w="med" len="med"/>
          </a:ln>
        </p:spPr>
      </p:cxnSp>
      <p:pic>
        <p:nvPicPr>
          <p:cNvPr id="226" name="Google Shape;226;p43"/>
          <p:cNvPicPr preferRelativeResize="0"/>
          <p:nvPr/>
        </p:nvPicPr>
        <p:blipFill>
          <a:blip r:embed="rId5">
            <a:alphaModFix/>
          </a:blip>
          <a:stretch>
            <a:fillRect/>
          </a:stretch>
        </p:blipFill>
        <p:spPr>
          <a:xfrm>
            <a:off x="4677000" y="425575"/>
            <a:ext cx="5028050" cy="3351225"/>
          </a:xfrm>
          <a:prstGeom prst="rect">
            <a:avLst/>
          </a:prstGeom>
          <a:noFill/>
          <a:ln>
            <a:noFill/>
          </a:ln>
        </p:spPr>
      </p:pic>
      <p:pic>
        <p:nvPicPr>
          <p:cNvPr id="227" name="Google Shape;227;p43"/>
          <p:cNvPicPr preferRelativeResize="0"/>
          <p:nvPr/>
        </p:nvPicPr>
        <p:blipFill>
          <a:blip r:embed="rId6">
            <a:alphaModFix/>
          </a:blip>
          <a:stretch>
            <a:fillRect/>
          </a:stretch>
        </p:blipFill>
        <p:spPr>
          <a:xfrm>
            <a:off x="7046425" y="4439250"/>
            <a:ext cx="1752949" cy="456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4"/>
          <p:cNvSpPr txBox="1">
            <a:spLocks noGrp="1"/>
          </p:cNvSpPr>
          <p:nvPr>
            <p:ph type="subTitle" idx="4294967295"/>
          </p:nvPr>
        </p:nvSpPr>
        <p:spPr>
          <a:xfrm>
            <a:off x="1059075" y="2293800"/>
            <a:ext cx="6063900" cy="555900"/>
          </a:xfrm>
          <a:prstGeom prst="rect">
            <a:avLst/>
          </a:prstGeom>
        </p:spPr>
        <p:txBody>
          <a:bodyPr spcFirstLastPara="1" wrap="square" lIns="91425" tIns="91425" rIns="91425" bIns="91425" anchor="ctr" anchorCtr="0">
            <a:normAutofit fontScale="70000"/>
          </a:bodyPr>
          <a:lstStyle/>
          <a:p>
            <a:pPr marL="0" lvl="0" indent="0" algn="ctr" rtl="0">
              <a:spcBef>
                <a:spcPts val="0"/>
              </a:spcBef>
              <a:spcAft>
                <a:spcPts val="1200"/>
              </a:spcAft>
              <a:buNone/>
            </a:pPr>
            <a:r>
              <a:rPr lang="en-GB" sz="3400" b="1">
                <a:solidFill>
                  <a:schemeClr val="lt1"/>
                </a:solidFill>
                <a:latin typeface="Quicksand"/>
                <a:ea typeface="Quicksand"/>
                <a:cs typeface="Quicksand"/>
                <a:sym typeface="Quicksand"/>
              </a:rPr>
              <a:t>Thank you</a:t>
            </a:r>
            <a:endParaRPr sz="3400" b="1">
              <a:solidFill>
                <a:schemeClr val="lt1"/>
              </a:solidFill>
              <a:latin typeface="Quicksand"/>
              <a:ea typeface="Quicksand"/>
              <a:cs typeface="Quicksand"/>
              <a:sym typeface="Quicksand"/>
            </a:endParaRPr>
          </a:p>
        </p:txBody>
      </p:sp>
      <p:pic>
        <p:nvPicPr>
          <p:cNvPr id="233" name="Google Shape;233;p44"/>
          <p:cNvPicPr preferRelativeResize="0"/>
          <p:nvPr/>
        </p:nvPicPr>
        <p:blipFill>
          <a:blip r:embed="rId3">
            <a:alphaModFix/>
          </a:blip>
          <a:stretch>
            <a:fillRect/>
          </a:stretch>
        </p:blipFill>
        <p:spPr>
          <a:xfrm>
            <a:off x="5274775" y="2264400"/>
            <a:ext cx="631165" cy="614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pic>
        <p:nvPicPr>
          <p:cNvPr id="238" name="Google Shape;238;p45"/>
          <p:cNvPicPr preferRelativeResize="0"/>
          <p:nvPr/>
        </p:nvPicPr>
        <p:blipFill>
          <a:blip r:embed="rId3">
            <a:alphaModFix/>
          </a:blip>
          <a:stretch>
            <a:fillRect/>
          </a:stretch>
        </p:blipFill>
        <p:spPr>
          <a:xfrm>
            <a:off x="0" y="0"/>
            <a:ext cx="9144000" cy="5143487"/>
          </a:xfrm>
          <a:prstGeom prst="rect">
            <a:avLst/>
          </a:prstGeom>
          <a:noFill/>
          <a:ln>
            <a:noFill/>
          </a:ln>
        </p:spPr>
      </p:pic>
      <p:pic>
        <p:nvPicPr>
          <p:cNvPr id="239" name="Google Shape;239;p45"/>
          <p:cNvPicPr preferRelativeResize="0"/>
          <p:nvPr/>
        </p:nvPicPr>
        <p:blipFill>
          <a:blip r:embed="rId4">
            <a:alphaModFix/>
          </a:blip>
          <a:stretch>
            <a:fillRect/>
          </a:stretch>
        </p:blipFill>
        <p:spPr>
          <a:xfrm>
            <a:off x="7252974" y="524325"/>
            <a:ext cx="1374300" cy="345850"/>
          </a:xfrm>
          <a:prstGeom prst="rect">
            <a:avLst/>
          </a:prstGeom>
          <a:noFill/>
          <a:ln>
            <a:noFill/>
          </a:ln>
        </p:spPr>
      </p:pic>
      <p:sp>
        <p:nvSpPr>
          <p:cNvPr id="240" name="Google Shape;240;p45"/>
          <p:cNvSpPr txBox="1"/>
          <p:nvPr/>
        </p:nvSpPr>
        <p:spPr>
          <a:xfrm>
            <a:off x="631125" y="1546925"/>
            <a:ext cx="3204900" cy="13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a:solidFill>
                  <a:srgbClr val="FFFFFF"/>
                </a:solidFill>
                <a:latin typeface="Quicksand"/>
                <a:ea typeface="Quicksand"/>
                <a:cs typeface="Quicksand"/>
                <a:sym typeface="Quicksand"/>
              </a:rPr>
              <a:t>Welcome to Linewize Pulse</a:t>
            </a:r>
            <a:endParaRPr sz="3200">
              <a:solidFill>
                <a:srgbClr val="FFFFFF"/>
              </a:solidFill>
              <a:latin typeface="Quicksand"/>
              <a:ea typeface="Quicksand"/>
              <a:cs typeface="Quicksand"/>
              <a:sym typeface="Quicksand"/>
            </a:endParaRPr>
          </a:p>
          <a:p>
            <a:pPr marL="0" lvl="0" indent="0" algn="l" rtl="0">
              <a:lnSpc>
                <a:spcPct val="115000"/>
              </a:lnSpc>
              <a:spcBef>
                <a:spcPts val="1200"/>
              </a:spcBef>
              <a:spcAft>
                <a:spcPts val="1200"/>
              </a:spcAft>
              <a:buNone/>
            </a:pPr>
            <a:endParaRPr sz="2285" b="1">
              <a:solidFill>
                <a:srgbClr val="595959"/>
              </a:solidFill>
              <a:latin typeface="Quicksand"/>
              <a:ea typeface="Quicksand"/>
              <a:cs typeface="Quicksand"/>
              <a:sym typeface="Quicksand"/>
            </a:endParaRPr>
          </a:p>
        </p:txBody>
      </p:sp>
      <p:sp>
        <p:nvSpPr>
          <p:cNvPr id="241" name="Google Shape;241;p45"/>
          <p:cNvSpPr txBox="1"/>
          <p:nvPr/>
        </p:nvSpPr>
        <p:spPr>
          <a:xfrm>
            <a:off x="631125" y="2804700"/>
            <a:ext cx="3090600" cy="11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chemeClr val="lt1"/>
                </a:solidFill>
                <a:latin typeface="Quicksand"/>
                <a:ea typeface="Quicksand"/>
                <a:cs typeface="Quicksand"/>
                <a:sym typeface="Quicksand"/>
              </a:rPr>
              <a:t>Introduction for Staff</a:t>
            </a:r>
            <a:endParaRPr sz="2400">
              <a:solidFill>
                <a:schemeClr val="lt1"/>
              </a:solidFill>
              <a:latin typeface="Quicksand"/>
              <a:ea typeface="Quicksand"/>
              <a:cs typeface="Quicksand"/>
              <a:sym typeface="Quicksand"/>
            </a:endParaRPr>
          </a:p>
          <a:p>
            <a:pPr marL="0" lvl="0" indent="0" algn="l" rtl="0">
              <a:lnSpc>
                <a:spcPct val="115000"/>
              </a:lnSpc>
              <a:spcBef>
                <a:spcPts val="1200"/>
              </a:spcBef>
              <a:spcAft>
                <a:spcPts val="1200"/>
              </a:spcAft>
              <a:buNone/>
            </a:pPr>
            <a:endParaRPr sz="2285" b="1">
              <a:solidFill>
                <a:srgbClr val="595959"/>
              </a:solidFill>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6"/>
          <p:cNvSpPr txBox="1"/>
          <p:nvPr/>
        </p:nvSpPr>
        <p:spPr>
          <a:xfrm>
            <a:off x="438375" y="1778250"/>
            <a:ext cx="4009500" cy="4692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b="1">
                <a:solidFill>
                  <a:srgbClr val="232323"/>
                </a:solidFill>
                <a:latin typeface="Quicksand"/>
                <a:ea typeface="Quicksand"/>
                <a:cs typeface="Quicksand"/>
                <a:sym typeface="Quicksand"/>
              </a:rPr>
              <a:t>Physical</a:t>
            </a:r>
            <a:r>
              <a:rPr lang="en-GB" sz="2400">
                <a:solidFill>
                  <a:srgbClr val="232323"/>
                </a:solidFill>
                <a:latin typeface="Quicksand"/>
                <a:ea typeface="Quicksand"/>
                <a:cs typeface="Quicksand"/>
                <a:sym typeface="Quicksand"/>
              </a:rPr>
              <a:t>, </a:t>
            </a:r>
            <a:r>
              <a:rPr lang="en-GB" sz="2400" b="1">
                <a:solidFill>
                  <a:srgbClr val="232323"/>
                </a:solidFill>
                <a:latin typeface="Quicksand"/>
                <a:ea typeface="Quicksand"/>
                <a:cs typeface="Quicksand"/>
                <a:sym typeface="Quicksand"/>
              </a:rPr>
              <a:t>Mental Health </a:t>
            </a:r>
            <a:r>
              <a:rPr lang="en-GB" sz="2400">
                <a:solidFill>
                  <a:srgbClr val="232323"/>
                </a:solidFill>
                <a:latin typeface="Quicksand"/>
                <a:ea typeface="Quicksand"/>
                <a:cs typeface="Quicksand"/>
                <a:sym typeface="Quicksand"/>
              </a:rPr>
              <a:t>and </a:t>
            </a:r>
            <a:r>
              <a:rPr lang="en-GB" sz="2400" b="1">
                <a:solidFill>
                  <a:srgbClr val="232323"/>
                </a:solidFill>
                <a:latin typeface="Quicksand"/>
                <a:ea typeface="Quicksand"/>
                <a:cs typeface="Quicksand"/>
                <a:sym typeface="Quicksand"/>
              </a:rPr>
              <a:t>Digital Risks</a:t>
            </a:r>
            <a:endParaRPr sz="24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cxnSp>
        <p:nvCxnSpPr>
          <p:cNvPr id="247" name="Google Shape;247;p46"/>
          <p:cNvCxnSpPr/>
          <p:nvPr/>
        </p:nvCxnSpPr>
        <p:spPr>
          <a:xfrm>
            <a:off x="438375" y="2247450"/>
            <a:ext cx="454200" cy="0"/>
          </a:xfrm>
          <a:prstGeom prst="straightConnector1">
            <a:avLst/>
          </a:prstGeom>
          <a:noFill/>
          <a:ln w="28575" cap="flat" cmpd="sng">
            <a:solidFill>
              <a:srgbClr val="000000"/>
            </a:solidFill>
            <a:prstDash val="solid"/>
            <a:round/>
            <a:headEnd type="none" w="med" len="med"/>
            <a:tailEnd type="none" w="med" len="med"/>
          </a:ln>
        </p:spPr>
      </p:cxnSp>
      <p:pic>
        <p:nvPicPr>
          <p:cNvPr id="248" name="Google Shape;248;p46"/>
          <p:cNvPicPr preferRelativeResize="0"/>
          <p:nvPr/>
        </p:nvPicPr>
        <p:blipFill>
          <a:blip r:embed="rId3">
            <a:alphaModFix/>
          </a:blip>
          <a:stretch>
            <a:fillRect/>
          </a:stretch>
        </p:blipFill>
        <p:spPr>
          <a:xfrm>
            <a:off x="3072725" y="2977425"/>
            <a:ext cx="5612674" cy="1225100"/>
          </a:xfrm>
          <a:prstGeom prst="rect">
            <a:avLst/>
          </a:prstGeom>
          <a:noFill/>
          <a:ln>
            <a:noFill/>
          </a:ln>
        </p:spPr>
      </p:pic>
      <p:pic>
        <p:nvPicPr>
          <p:cNvPr id="249" name="Google Shape;249;p46"/>
          <p:cNvPicPr preferRelativeResize="0"/>
          <p:nvPr/>
        </p:nvPicPr>
        <p:blipFill>
          <a:blip r:embed="rId4">
            <a:alphaModFix/>
          </a:blip>
          <a:stretch>
            <a:fillRect/>
          </a:stretch>
        </p:blipFill>
        <p:spPr>
          <a:xfrm>
            <a:off x="4683225" y="2015775"/>
            <a:ext cx="4311424" cy="770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7"/>
          <p:cNvSpPr txBox="1"/>
          <p:nvPr/>
        </p:nvSpPr>
        <p:spPr>
          <a:xfrm>
            <a:off x="438375" y="1302600"/>
            <a:ext cx="3301200" cy="9789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b="1">
                <a:solidFill>
                  <a:srgbClr val="232323"/>
                </a:solidFill>
                <a:latin typeface="Quicksand"/>
                <a:ea typeface="Quicksand"/>
                <a:cs typeface="Quicksand"/>
                <a:sym typeface="Quicksand"/>
              </a:rPr>
              <a:t>Check-In</a:t>
            </a:r>
            <a:r>
              <a:rPr lang="en-GB" sz="2400">
                <a:solidFill>
                  <a:srgbClr val="232323"/>
                </a:solidFill>
                <a:latin typeface="Quicksand"/>
                <a:ea typeface="Quicksand"/>
                <a:cs typeface="Quicksand"/>
                <a:sym typeface="Quicksand"/>
              </a:rPr>
              <a:t> on Your Students</a:t>
            </a:r>
            <a:endParaRPr sz="24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sp>
        <p:nvSpPr>
          <p:cNvPr id="255" name="Google Shape;255;p47"/>
          <p:cNvSpPr txBox="1"/>
          <p:nvPr/>
        </p:nvSpPr>
        <p:spPr>
          <a:xfrm>
            <a:off x="438375" y="2520900"/>
            <a:ext cx="3679800" cy="1716600"/>
          </a:xfrm>
          <a:prstGeom prst="rect">
            <a:avLst/>
          </a:prstGeom>
          <a:noFill/>
          <a:ln>
            <a:noFill/>
          </a:ln>
        </p:spPr>
        <p:txBody>
          <a:bodyPr spcFirstLastPara="1" wrap="square" lIns="0" tIns="450000" rIns="91425" bIns="91425" anchor="ctr" anchorCtr="0">
            <a:noAutofit/>
          </a:bodyPr>
          <a:lstStyle/>
          <a:p>
            <a:pPr marL="0" lvl="0" indent="0" algn="l" rtl="0">
              <a:spcBef>
                <a:spcPts val="0"/>
              </a:spcBef>
              <a:spcAft>
                <a:spcPts val="0"/>
              </a:spcAft>
              <a:buClr>
                <a:srgbClr val="000000"/>
              </a:buClr>
              <a:buSzPts val="1100"/>
              <a:buFont typeface="Arial"/>
              <a:buNone/>
            </a:pPr>
            <a:r>
              <a:rPr lang="en-GB" sz="1100" b="1">
                <a:solidFill>
                  <a:srgbClr val="232323"/>
                </a:solidFill>
                <a:latin typeface="Quicksand"/>
                <a:ea typeface="Quicksand"/>
                <a:cs typeface="Quicksand"/>
                <a:sym typeface="Quicksand"/>
              </a:rPr>
              <a:t>Fun and easy weekly check-ins encourage students to reflect on their mental, social, and physical wellbeing by answering evidence-based questions.</a:t>
            </a:r>
            <a:endParaRPr sz="11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During each check-in, students are asked randomised evidence-based questions, starting with a simple yet crucial question, “How are you feeling today?”.</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p:txBody>
      </p:sp>
      <p:cxnSp>
        <p:nvCxnSpPr>
          <p:cNvPr id="256" name="Google Shape;256;p47"/>
          <p:cNvCxnSpPr/>
          <p:nvPr/>
        </p:nvCxnSpPr>
        <p:spPr>
          <a:xfrm>
            <a:off x="438375" y="2281450"/>
            <a:ext cx="454200" cy="0"/>
          </a:xfrm>
          <a:prstGeom prst="straightConnector1">
            <a:avLst/>
          </a:prstGeom>
          <a:noFill/>
          <a:ln w="28575" cap="flat" cmpd="sng">
            <a:solidFill>
              <a:srgbClr val="000000"/>
            </a:solidFill>
            <a:prstDash val="solid"/>
            <a:round/>
            <a:headEnd type="none" w="med" len="med"/>
            <a:tailEnd type="none" w="med" len="med"/>
          </a:ln>
        </p:spPr>
      </p:cxnSp>
      <p:pic>
        <p:nvPicPr>
          <p:cNvPr id="257" name="Google Shape;257;p47"/>
          <p:cNvPicPr preferRelativeResize="0"/>
          <p:nvPr/>
        </p:nvPicPr>
        <p:blipFill>
          <a:blip r:embed="rId3">
            <a:alphaModFix/>
          </a:blip>
          <a:stretch>
            <a:fillRect/>
          </a:stretch>
        </p:blipFill>
        <p:spPr>
          <a:xfrm>
            <a:off x="4183925" y="1049200"/>
            <a:ext cx="4781627" cy="30450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8"/>
          <p:cNvPicPr preferRelativeResize="0"/>
          <p:nvPr/>
        </p:nvPicPr>
        <p:blipFill>
          <a:blip r:embed="rId3">
            <a:alphaModFix/>
          </a:blip>
          <a:stretch>
            <a:fillRect/>
          </a:stretch>
        </p:blipFill>
        <p:spPr>
          <a:xfrm>
            <a:off x="5165726" y="407775"/>
            <a:ext cx="3978274" cy="4735726"/>
          </a:xfrm>
          <a:prstGeom prst="rect">
            <a:avLst/>
          </a:prstGeom>
          <a:noFill/>
          <a:ln>
            <a:noFill/>
          </a:ln>
        </p:spPr>
      </p:pic>
      <p:sp>
        <p:nvSpPr>
          <p:cNvPr id="263" name="Google Shape;263;p48"/>
          <p:cNvSpPr txBox="1"/>
          <p:nvPr/>
        </p:nvSpPr>
        <p:spPr>
          <a:xfrm>
            <a:off x="370525" y="742175"/>
            <a:ext cx="4730700" cy="976500"/>
          </a:xfrm>
          <a:prstGeom prst="rect">
            <a:avLst/>
          </a:prstGeom>
          <a:noFill/>
          <a:ln>
            <a:noFill/>
          </a:ln>
        </p:spPr>
        <p:txBody>
          <a:bodyPr spcFirstLastPara="1" wrap="square" lIns="91425" tIns="91425" rIns="91425" bIns="144000" anchor="t" anchorCtr="0">
            <a:spAutoFit/>
          </a:bodyPr>
          <a:lstStyle/>
          <a:p>
            <a:pPr marL="0" lvl="0" indent="0" algn="l" rtl="0">
              <a:spcBef>
                <a:spcPts val="0"/>
              </a:spcBef>
              <a:spcAft>
                <a:spcPts val="0"/>
              </a:spcAft>
              <a:buNone/>
            </a:pPr>
            <a:r>
              <a:rPr lang="en-GB" sz="2400">
                <a:latin typeface="Quicksand Medium"/>
                <a:ea typeface="Quicksand Medium"/>
                <a:cs typeface="Quicksand Medium"/>
                <a:sym typeface="Quicksand Medium"/>
              </a:rPr>
              <a:t>Why Pulse </a:t>
            </a:r>
            <a:endParaRPr sz="2400">
              <a:latin typeface="Quicksand Medium"/>
              <a:ea typeface="Quicksand Medium"/>
              <a:cs typeface="Quicksand Medium"/>
              <a:sym typeface="Quicksand Medium"/>
            </a:endParaRPr>
          </a:p>
          <a:p>
            <a:pPr marL="0" lvl="0" indent="0" algn="l" rtl="0">
              <a:spcBef>
                <a:spcPts val="0"/>
              </a:spcBef>
              <a:spcAft>
                <a:spcPts val="0"/>
              </a:spcAft>
              <a:buNone/>
            </a:pPr>
            <a:r>
              <a:rPr lang="en-GB" sz="2400" b="1">
                <a:latin typeface="Quicksand"/>
                <a:ea typeface="Quicksand"/>
                <a:cs typeface="Quicksand"/>
                <a:sym typeface="Quicksand"/>
              </a:rPr>
              <a:t>Works</a:t>
            </a:r>
            <a:endParaRPr sz="2400" b="1">
              <a:solidFill>
                <a:srgbClr val="000000"/>
              </a:solidFill>
              <a:latin typeface="Quicksand"/>
              <a:ea typeface="Quicksand"/>
              <a:cs typeface="Quicksand"/>
              <a:sym typeface="Quicksand"/>
            </a:endParaRPr>
          </a:p>
        </p:txBody>
      </p:sp>
      <p:cxnSp>
        <p:nvCxnSpPr>
          <p:cNvPr id="264" name="Google Shape;264;p48"/>
          <p:cNvCxnSpPr/>
          <p:nvPr/>
        </p:nvCxnSpPr>
        <p:spPr>
          <a:xfrm>
            <a:off x="459175" y="1714000"/>
            <a:ext cx="454200" cy="0"/>
          </a:xfrm>
          <a:prstGeom prst="straightConnector1">
            <a:avLst/>
          </a:prstGeom>
          <a:noFill/>
          <a:ln w="28575" cap="flat" cmpd="sng">
            <a:solidFill>
              <a:srgbClr val="000000"/>
            </a:solidFill>
            <a:prstDash val="solid"/>
            <a:round/>
            <a:headEnd type="none" w="med" len="med"/>
            <a:tailEnd type="none" w="med" len="med"/>
          </a:ln>
        </p:spPr>
      </p:cxnSp>
      <p:pic>
        <p:nvPicPr>
          <p:cNvPr id="265" name="Google Shape;265;p48"/>
          <p:cNvPicPr preferRelativeResize="0"/>
          <p:nvPr/>
        </p:nvPicPr>
        <p:blipFill>
          <a:blip r:embed="rId4">
            <a:alphaModFix/>
          </a:blip>
          <a:stretch>
            <a:fillRect/>
          </a:stretch>
        </p:blipFill>
        <p:spPr>
          <a:xfrm>
            <a:off x="459175" y="2672950"/>
            <a:ext cx="207350" cy="207350"/>
          </a:xfrm>
          <a:prstGeom prst="rect">
            <a:avLst/>
          </a:prstGeom>
          <a:noFill/>
          <a:ln>
            <a:noFill/>
          </a:ln>
        </p:spPr>
      </p:pic>
      <p:pic>
        <p:nvPicPr>
          <p:cNvPr id="266" name="Google Shape;266;p48"/>
          <p:cNvPicPr preferRelativeResize="0"/>
          <p:nvPr/>
        </p:nvPicPr>
        <p:blipFill>
          <a:blip r:embed="rId5">
            <a:alphaModFix/>
          </a:blip>
          <a:stretch>
            <a:fillRect/>
          </a:stretch>
        </p:blipFill>
        <p:spPr>
          <a:xfrm>
            <a:off x="459200" y="2022800"/>
            <a:ext cx="210775" cy="210775"/>
          </a:xfrm>
          <a:prstGeom prst="rect">
            <a:avLst/>
          </a:prstGeom>
          <a:noFill/>
          <a:ln>
            <a:noFill/>
          </a:ln>
        </p:spPr>
      </p:pic>
      <p:pic>
        <p:nvPicPr>
          <p:cNvPr id="267" name="Google Shape;267;p48"/>
          <p:cNvPicPr preferRelativeResize="0"/>
          <p:nvPr/>
        </p:nvPicPr>
        <p:blipFill>
          <a:blip r:embed="rId5">
            <a:alphaModFix/>
          </a:blip>
          <a:stretch>
            <a:fillRect/>
          </a:stretch>
        </p:blipFill>
        <p:spPr>
          <a:xfrm>
            <a:off x="457450" y="2282188"/>
            <a:ext cx="210775" cy="210775"/>
          </a:xfrm>
          <a:prstGeom prst="rect">
            <a:avLst/>
          </a:prstGeom>
          <a:noFill/>
          <a:ln>
            <a:noFill/>
          </a:ln>
        </p:spPr>
      </p:pic>
      <p:pic>
        <p:nvPicPr>
          <p:cNvPr id="268" name="Google Shape;268;p48"/>
          <p:cNvPicPr preferRelativeResize="0"/>
          <p:nvPr/>
        </p:nvPicPr>
        <p:blipFill>
          <a:blip r:embed="rId5">
            <a:alphaModFix/>
          </a:blip>
          <a:stretch>
            <a:fillRect/>
          </a:stretch>
        </p:blipFill>
        <p:spPr>
          <a:xfrm>
            <a:off x="457450" y="2770150"/>
            <a:ext cx="210775" cy="210775"/>
          </a:xfrm>
          <a:prstGeom prst="rect">
            <a:avLst/>
          </a:prstGeom>
          <a:noFill/>
          <a:ln>
            <a:noFill/>
          </a:ln>
        </p:spPr>
      </p:pic>
      <p:sp>
        <p:nvSpPr>
          <p:cNvPr id="269" name="Google Shape;269;p48"/>
          <p:cNvSpPr txBox="1"/>
          <p:nvPr/>
        </p:nvSpPr>
        <p:spPr>
          <a:xfrm>
            <a:off x="789700" y="1922425"/>
            <a:ext cx="3475800" cy="247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200">
                <a:latin typeface="Quicksand Medium"/>
                <a:ea typeface="Quicksand Medium"/>
                <a:cs typeface="Quicksand Medium"/>
                <a:sym typeface="Quicksand Medium"/>
              </a:rPr>
              <a:t>Enable students to </a:t>
            </a:r>
            <a:r>
              <a:rPr lang="en-GB" sz="1200" b="1">
                <a:latin typeface="Quicksand"/>
                <a:ea typeface="Quicksand"/>
                <a:cs typeface="Quicksand"/>
                <a:sym typeface="Quicksand"/>
              </a:rPr>
              <a:t>seek help</a:t>
            </a:r>
            <a:endParaRPr sz="1200" b="1">
              <a:latin typeface="Quicksand"/>
              <a:ea typeface="Quicksand"/>
              <a:cs typeface="Quicksand"/>
              <a:sym typeface="Quicksand"/>
            </a:endParaRPr>
          </a:p>
          <a:p>
            <a:pPr marL="0" lvl="0" indent="0" algn="l" rtl="0">
              <a:lnSpc>
                <a:spcPct val="100000"/>
              </a:lnSpc>
              <a:spcBef>
                <a:spcPts val="0"/>
              </a:spcBef>
              <a:spcAft>
                <a:spcPts val="0"/>
              </a:spcAft>
              <a:buNone/>
            </a:pPr>
            <a:endParaRPr sz="7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r>
              <a:rPr lang="en-GB" sz="1200">
                <a:latin typeface="Quicksand Medium"/>
                <a:ea typeface="Quicksand Medium"/>
                <a:cs typeface="Quicksand Medium"/>
                <a:sym typeface="Quicksand Medium"/>
              </a:rPr>
              <a:t>Identify at risk students early to</a:t>
            </a:r>
            <a:r>
              <a:rPr lang="en-GB" sz="1200" b="1">
                <a:latin typeface="Quicksand"/>
                <a:ea typeface="Quicksand"/>
                <a:cs typeface="Quicksand"/>
                <a:sym typeface="Quicksand"/>
              </a:rPr>
              <a:t> avoid falling through the cracks</a:t>
            </a:r>
            <a:endParaRPr sz="1200" b="1">
              <a:latin typeface="Quicksand"/>
              <a:ea typeface="Quicksand"/>
              <a:cs typeface="Quicksand"/>
              <a:sym typeface="Quicksand"/>
            </a:endParaRPr>
          </a:p>
          <a:p>
            <a:pPr marL="0" lvl="0" indent="0" algn="l" rtl="0">
              <a:lnSpc>
                <a:spcPct val="100000"/>
              </a:lnSpc>
              <a:spcBef>
                <a:spcPts val="0"/>
              </a:spcBef>
              <a:spcAft>
                <a:spcPts val="0"/>
              </a:spcAft>
              <a:buNone/>
            </a:pPr>
            <a:endParaRPr sz="700" b="1">
              <a:latin typeface="Quicksand"/>
              <a:ea typeface="Quicksand"/>
              <a:cs typeface="Quicksand"/>
              <a:sym typeface="Quicksand"/>
            </a:endParaRPr>
          </a:p>
          <a:p>
            <a:pPr marL="0" lvl="0" indent="0" algn="l" rtl="0">
              <a:lnSpc>
                <a:spcPct val="100000"/>
              </a:lnSpc>
              <a:spcBef>
                <a:spcPts val="0"/>
              </a:spcBef>
              <a:spcAft>
                <a:spcPts val="0"/>
              </a:spcAft>
              <a:buNone/>
            </a:pPr>
            <a:r>
              <a:rPr lang="en-GB" sz="1200" b="1">
                <a:latin typeface="Quicksand"/>
                <a:ea typeface="Quicksand"/>
                <a:cs typeface="Quicksand"/>
                <a:sym typeface="Quicksand"/>
              </a:rPr>
              <a:t>Save time</a:t>
            </a:r>
            <a:r>
              <a:rPr lang="en-GB" sz="1200">
                <a:latin typeface="Quicksand Medium"/>
                <a:ea typeface="Quicksand Medium"/>
                <a:cs typeface="Quicksand Medium"/>
                <a:sym typeface="Quicksand Medium"/>
              </a:rPr>
              <a:t> by focusing on what matters most</a:t>
            </a:r>
            <a:endParaRPr sz="12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endParaRPr sz="7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r>
              <a:rPr lang="en-GB" sz="1200">
                <a:latin typeface="Quicksand Medium"/>
                <a:ea typeface="Quicksand Medium"/>
                <a:cs typeface="Quicksand Medium"/>
                <a:sym typeface="Quicksand Medium"/>
              </a:rPr>
              <a:t>Amplify </a:t>
            </a:r>
            <a:r>
              <a:rPr lang="en-GB" sz="1200" b="1">
                <a:latin typeface="Quicksand"/>
                <a:ea typeface="Quicksand"/>
                <a:cs typeface="Quicksand"/>
                <a:sym typeface="Quicksand"/>
              </a:rPr>
              <a:t>student voice</a:t>
            </a:r>
            <a:endParaRPr sz="1200" b="1">
              <a:latin typeface="Quicksand"/>
              <a:ea typeface="Quicksand"/>
              <a:cs typeface="Quicksand"/>
              <a:sym typeface="Quicksand"/>
            </a:endParaRPr>
          </a:p>
          <a:p>
            <a:pPr marL="0" lvl="0" indent="0" algn="l" rtl="0">
              <a:lnSpc>
                <a:spcPct val="100000"/>
              </a:lnSpc>
              <a:spcBef>
                <a:spcPts val="0"/>
              </a:spcBef>
              <a:spcAft>
                <a:spcPts val="0"/>
              </a:spcAft>
              <a:buNone/>
            </a:pPr>
            <a:endParaRPr sz="7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r>
              <a:rPr lang="en-GB" sz="1200">
                <a:latin typeface="Quicksand Medium"/>
                <a:ea typeface="Quicksand Medium"/>
                <a:cs typeface="Quicksand Medium"/>
                <a:sym typeface="Quicksand Medium"/>
              </a:rPr>
              <a:t>Proactive </a:t>
            </a:r>
            <a:r>
              <a:rPr lang="en-GB" sz="1200" b="1">
                <a:latin typeface="Quicksand"/>
                <a:ea typeface="Quicksand"/>
                <a:cs typeface="Quicksand"/>
                <a:sym typeface="Quicksand"/>
              </a:rPr>
              <a:t>intervention</a:t>
            </a:r>
            <a:endParaRPr sz="1200" b="1">
              <a:latin typeface="Quicksand"/>
              <a:ea typeface="Quicksand"/>
              <a:cs typeface="Quicksand"/>
              <a:sym typeface="Quicksand"/>
            </a:endParaRPr>
          </a:p>
          <a:p>
            <a:pPr marL="0" lvl="0" indent="0" algn="l" rtl="0">
              <a:lnSpc>
                <a:spcPct val="100000"/>
              </a:lnSpc>
              <a:spcBef>
                <a:spcPts val="0"/>
              </a:spcBef>
              <a:spcAft>
                <a:spcPts val="0"/>
              </a:spcAft>
              <a:buNone/>
            </a:pPr>
            <a:endParaRPr sz="7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r>
              <a:rPr lang="en-GB" sz="1200">
                <a:latin typeface="Quicksand Medium"/>
                <a:ea typeface="Quicksand Medium"/>
                <a:cs typeface="Quicksand Medium"/>
                <a:sym typeface="Quicksand Medium"/>
              </a:rPr>
              <a:t>Measure </a:t>
            </a:r>
            <a:r>
              <a:rPr lang="en-GB" sz="1200" b="1">
                <a:latin typeface="Quicksand"/>
                <a:ea typeface="Quicksand"/>
                <a:cs typeface="Quicksand"/>
                <a:sym typeface="Quicksand"/>
              </a:rPr>
              <a:t>school climate</a:t>
            </a:r>
            <a:endParaRPr sz="1200" b="1">
              <a:latin typeface="Quicksand"/>
              <a:ea typeface="Quicksand"/>
              <a:cs typeface="Quicksand"/>
              <a:sym typeface="Quicksand"/>
            </a:endParaRPr>
          </a:p>
          <a:p>
            <a:pPr marL="0" lvl="0" indent="0" algn="l" rtl="0">
              <a:lnSpc>
                <a:spcPct val="100000"/>
              </a:lnSpc>
              <a:spcBef>
                <a:spcPts val="0"/>
              </a:spcBef>
              <a:spcAft>
                <a:spcPts val="0"/>
              </a:spcAft>
              <a:buNone/>
            </a:pPr>
            <a:endParaRPr sz="12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endParaRPr sz="1100" b="1">
              <a:latin typeface="Quicksand"/>
              <a:ea typeface="Quicksand"/>
              <a:cs typeface="Quicksand"/>
              <a:sym typeface="Quicksand"/>
            </a:endParaRPr>
          </a:p>
          <a:p>
            <a:pPr marL="0" lvl="0" indent="0" algn="l" rtl="0">
              <a:lnSpc>
                <a:spcPct val="100000"/>
              </a:lnSpc>
              <a:spcBef>
                <a:spcPts val="0"/>
              </a:spcBef>
              <a:spcAft>
                <a:spcPts val="0"/>
              </a:spcAft>
              <a:buNone/>
            </a:pPr>
            <a:endParaRPr sz="1200">
              <a:latin typeface="Quicksand Medium"/>
              <a:ea typeface="Quicksand Medium"/>
              <a:cs typeface="Quicksand Medium"/>
              <a:sym typeface="Quicksand Medium"/>
            </a:endParaRPr>
          </a:p>
        </p:txBody>
      </p:sp>
      <p:pic>
        <p:nvPicPr>
          <p:cNvPr id="270" name="Google Shape;270;p48"/>
          <p:cNvPicPr preferRelativeResize="0"/>
          <p:nvPr/>
        </p:nvPicPr>
        <p:blipFill>
          <a:blip r:embed="rId5">
            <a:alphaModFix/>
          </a:blip>
          <a:stretch>
            <a:fillRect/>
          </a:stretch>
        </p:blipFill>
        <p:spPr>
          <a:xfrm>
            <a:off x="459200" y="3056475"/>
            <a:ext cx="210775" cy="210775"/>
          </a:xfrm>
          <a:prstGeom prst="rect">
            <a:avLst/>
          </a:prstGeom>
          <a:noFill/>
          <a:ln>
            <a:noFill/>
          </a:ln>
        </p:spPr>
      </p:pic>
      <p:pic>
        <p:nvPicPr>
          <p:cNvPr id="271" name="Google Shape;271;p48"/>
          <p:cNvPicPr preferRelativeResize="0"/>
          <p:nvPr/>
        </p:nvPicPr>
        <p:blipFill>
          <a:blip r:embed="rId5">
            <a:alphaModFix/>
          </a:blip>
          <a:stretch>
            <a:fillRect/>
          </a:stretch>
        </p:blipFill>
        <p:spPr>
          <a:xfrm>
            <a:off x="457450" y="3342788"/>
            <a:ext cx="210775" cy="210775"/>
          </a:xfrm>
          <a:prstGeom prst="rect">
            <a:avLst/>
          </a:prstGeom>
          <a:noFill/>
          <a:ln>
            <a:noFill/>
          </a:ln>
        </p:spPr>
      </p:pic>
      <p:pic>
        <p:nvPicPr>
          <p:cNvPr id="272" name="Google Shape;272;p48"/>
          <p:cNvPicPr preferRelativeResize="0"/>
          <p:nvPr/>
        </p:nvPicPr>
        <p:blipFill>
          <a:blip r:embed="rId5">
            <a:alphaModFix/>
          </a:blip>
          <a:stretch>
            <a:fillRect/>
          </a:stretch>
        </p:blipFill>
        <p:spPr>
          <a:xfrm>
            <a:off x="459200" y="3629100"/>
            <a:ext cx="210775" cy="210775"/>
          </a:xfrm>
          <a:prstGeom prst="rect">
            <a:avLst/>
          </a:prstGeom>
          <a:noFill/>
          <a:ln>
            <a:noFill/>
          </a:ln>
        </p:spPr>
      </p:pic>
      <p:pic>
        <p:nvPicPr>
          <p:cNvPr id="273" name="Google Shape;273;p48"/>
          <p:cNvPicPr preferRelativeResize="0"/>
          <p:nvPr/>
        </p:nvPicPr>
        <p:blipFill>
          <a:blip r:embed="rId6">
            <a:alphaModFix/>
          </a:blip>
          <a:stretch>
            <a:fillRect/>
          </a:stretch>
        </p:blipFill>
        <p:spPr>
          <a:xfrm>
            <a:off x="7046425" y="4439250"/>
            <a:ext cx="1752949" cy="456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31"/>
          <p:cNvPicPr preferRelativeResize="0"/>
          <p:nvPr/>
        </p:nvPicPr>
        <p:blipFill>
          <a:blip r:embed="rId3">
            <a:alphaModFix/>
          </a:blip>
          <a:stretch>
            <a:fillRect/>
          </a:stretch>
        </p:blipFill>
        <p:spPr>
          <a:xfrm>
            <a:off x="5602900" y="0"/>
            <a:ext cx="3541100" cy="5143500"/>
          </a:xfrm>
          <a:prstGeom prst="rect">
            <a:avLst/>
          </a:prstGeom>
          <a:noFill/>
          <a:ln>
            <a:noFill/>
          </a:ln>
        </p:spPr>
      </p:pic>
      <p:sp>
        <p:nvSpPr>
          <p:cNvPr id="119" name="Google Shape;119;p31"/>
          <p:cNvSpPr txBox="1"/>
          <p:nvPr/>
        </p:nvSpPr>
        <p:spPr>
          <a:xfrm>
            <a:off x="327350" y="631825"/>
            <a:ext cx="4323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200"/>
              </a:spcAft>
              <a:buNone/>
            </a:pPr>
            <a:r>
              <a:rPr lang="en-GB" sz="2600" b="1">
                <a:latin typeface="Quicksand"/>
                <a:ea typeface="Quicksand"/>
                <a:cs typeface="Quicksand"/>
                <a:sym typeface="Quicksand"/>
              </a:rPr>
              <a:t>How to use these slides?</a:t>
            </a:r>
            <a:endParaRPr sz="2600" b="1">
              <a:latin typeface="Quicksand"/>
              <a:ea typeface="Quicksand"/>
              <a:cs typeface="Quicksand"/>
              <a:sym typeface="Quicksand"/>
            </a:endParaRPr>
          </a:p>
        </p:txBody>
      </p:sp>
      <p:cxnSp>
        <p:nvCxnSpPr>
          <p:cNvPr id="120" name="Google Shape;120;p31"/>
          <p:cNvCxnSpPr/>
          <p:nvPr/>
        </p:nvCxnSpPr>
        <p:spPr>
          <a:xfrm>
            <a:off x="452000" y="1265700"/>
            <a:ext cx="680400" cy="0"/>
          </a:xfrm>
          <a:prstGeom prst="straightConnector1">
            <a:avLst/>
          </a:prstGeom>
          <a:noFill/>
          <a:ln w="28575" cap="flat" cmpd="sng">
            <a:solidFill>
              <a:schemeClr val="dk1"/>
            </a:solidFill>
            <a:prstDash val="solid"/>
            <a:round/>
            <a:headEnd type="none" w="med" len="med"/>
            <a:tailEnd type="none" w="med" len="med"/>
          </a:ln>
        </p:spPr>
      </p:cxnSp>
      <p:sp>
        <p:nvSpPr>
          <p:cNvPr id="121" name="Google Shape;121;p31"/>
          <p:cNvSpPr txBox="1"/>
          <p:nvPr/>
        </p:nvSpPr>
        <p:spPr>
          <a:xfrm>
            <a:off x="327350" y="1531900"/>
            <a:ext cx="4896300" cy="2909100"/>
          </a:xfrm>
          <a:prstGeom prst="rect">
            <a:avLst/>
          </a:prstGeom>
          <a:noFill/>
          <a:ln>
            <a:noFill/>
          </a:ln>
        </p:spPr>
        <p:txBody>
          <a:bodyPr spcFirstLastPara="1" wrap="square" lIns="91425" tIns="91425" rIns="91425" bIns="91425" anchor="t" anchorCtr="0">
            <a:spAutoFit/>
          </a:bodyPr>
          <a:lstStyle/>
          <a:p>
            <a:pPr marL="285750" lvl="0" indent="-241300" algn="l" rtl="0">
              <a:lnSpc>
                <a:spcPct val="100000"/>
              </a:lnSpc>
              <a:spcBef>
                <a:spcPts val="0"/>
              </a:spcBef>
              <a:spcAft>
                <a:spcPts val="0"/>
              </a:spcAft>
              <a:buClr>
                <a:srgbClr val="58B78E"/>
              </a:buClr>
              <a:buSzPts val="1100"/>
              <a:buFont typeface="Quicksand"/>
              <a:buChar char="●"/>
            </a:pPr>
            <a:r>
              <a:rPr lang="en-GB" sz="1100">
                <a:solidFill>
                  <a:schemeClr val="dk1"/>
                </a:solidFill>
                <a:latin typeface="Quicksand"/>
                <a:ea typeface="Quicksand"/>
                <a:cs typeface="Quicksand"/>
                <a:sym typeface="Quicksand"/>
              </a:rPr>
              <a:t>Contained within this slide deck are introductory presentations for students and staff</a:t>
            </a:r>
            <a:endParaRPr sz="1100">
              <a:solidFill>
                <a:schemeClr val="dk1"/>
              </a:solidFill>
              <a:latin typeface="Quicksand"/>
              <a:ea typeface="Quicksand"/>
              <a:cs typeface="Quicksand"/>
              <a:sym typeface="Quicksand"/>
            </a:endParaRPr>
          </a:p>
          <a:p>
            <a:pPr marL="285750" lvl="0" indent="0" algn="l" rtl="0">
              <a:lnSpc>
                <a:spcPct val="100000"/>
              </a:lnSpc>
              <a:spcBef>
                <a:spcPts val="0"/>
              </a:spcBef>
              <a:spcAft>
                <a:spcPts val="0"/>
              </a:spcAft>
              <a:buNone/>
            </a:pPr>
            <a:r>
              <a:rPr lang="en-GB" sz="1100" b="1">
                <a:solidFill>
                  <a:schemeClr val="dk1"/>
                </a:solidFill>
                <a:latin typeface="Quicksand"/>
                <a:ea typeface="Quicksand"/>
                <a:cs typeface="Quicksand"/>
                <a:sym typeface="Quicksand"/>
              </a:rPr>
              <a:t>Students: Slides 3 - 15</a:t>
            </a:r>
            <a:endParaRPr sz="1100" b="1">
              <a:solidFill>
                <a:schemeClr val="dk1"/>
              </a:solidFill>
              <a:latin typeface="Quicksand"/>
              <a:ea typeface="Quicksand"/>
              <a:cs typeface="Quicksand"/>
              <a:sym typeface="Quicksand"/>
            </a:endParaRPr>
          </a:p>
          <a:p>
            <a:pPr marL="285750" lvl="0" indent="0" algn="l" rtl="0">
              <a:lnSpc>
                <a:spcPct val="100000"/>
              </a:lnSpc>
              <a:spcBef>
                <a:spcPts val="0"/>
              </a:spcBef>
              <a:spcAft>
                <a:spcPts val="0"/>
              </a:spcAft>
              <a:buNone/>
            </a:pPr>
            <a:r>
              <a:rPr lang="en-GB" sz="1100" b="1">
                <a:solidFill>
                  <a:schemeClr val="dk1"/>
                </a:solidFill>
                <a:latin typeface="Quicksand"/>
                <a:ea typeface="Quicksand"/>
                <a:cs typeface="Quicksand"/>
                <a:sym typeface="Quicksand"/>
              </a:rPr>
              <a:t>Staff: Slides 16 - 29</a:t>
            </a:r>
            <a:endParaRPr sz="1100" b="1">
              <a:solidFill>
                <a:schemeClr val="dk1"/>
              </a:solidFill>
              <a:latin typeface="Quicksand"/>
              <a:ea typeface="Quicksand"/>
              <a:cs typeface="Quicksand"/>
              <a:sym typeface="Quicksand"/>
            </a:endParaRPr>
          </a:p>
          <a:p>
            <a:pPr marL="0" lvl="0" indent="0" algn="l" rtl="0">
              <a:lnSpc>
                <a:spcPct val="100000"/>
              </a:lnSpc>
              <a:spcBef>
                <a:spcPts val="0"/>
              </a:spcBef>
              <a:spcAft>
                <a:spcPts val="0"/>
              </a:spcAft>
              <a:buNone/>
            </a:pPr>
            <a:endParaRPr sz="1100">
              <a:solidFill>
                <a:schemeClr val="dk1"/>
              </a:solidFill>
              <a:latin typeface="Quicksand"/>
              <a:ea typeface="Quicksand"/>
              <a:cs typeface="Quicksand"/>
              <a:sym typeface="Quicksand"/>
            </a:endParaRPr>
          </a:p>
          <a:p>
            <a:pPr marL="285750" lvl="0" indent="-241300" algn="l" rtl="0">
              <a:lnSpc>
                <a:spcPct val="100000"/>
              </a:lnSpc>
              <a:spcBef>
                <a:spcPts val="0"/>
              </a:spcBef>
              <a:spcAft>
                <a:spcPts val="0"/>
              </a:spcAft>
              <a:buClr>
                <a:srgbClr val="58B78E"/>
              </a:buClr>
              <a:buSzPts val="1100"/>
              <a:buFont typeface="Quicksand"/>
              <a:buChar char="●"/>
            </a:pPr>
            <a:r>
              <a:rPr lang="en-GB" sz="1100">
                <a:solidFill>
                  <a:schemeClr val="dk1"/>
                </a:solidFill>
                <a:latin typeface="Quicksand"/>
                <a:ea typeface="Quicksand"/>
                <a:cs typeface="Quicksand"/>
                <a:sym typeface="Quicksand"/>
              </a:rPr>
              <a:t>Feel free to use these slides to introduce the program within your school community, including the relevant information for your school such as when you’ll be checking in, and who will be involved with Pulse</a:t>
            </a:r>
            <a:endParaRPr sz="1100">
              <a:solidFill>
                <a:schemeClr val="dk1"/>
              </a:solidFill>
              <a:latin typeface="Quicksand"/>
              <a:ea typeface="Quicksand"/>
              <a:cs typeface="Quicksand"/>
              <a:sym typeface="Quicksand"/>
            </a:endParaRPr>
          </a:p>
          <a:p>
            <a:pPr marL="285750" lvl="0" indent="0" algn="l" rtl="0">
              <a:lnSpc>
                <a:spcPct val="100000"/>
              </a:lnSpc>
              <a:spcBef>
                <a:spcPts val="0"/>
              </a:spcBef>
              <a:spcAft>
                <a:spcPts val="0"/>
              </a:spcAft>
              <a:buNone/>
            </a:pPr>
            <a:endParaRPr sz="1100">
              <a:solidFill>
                <a:schemeClr val="dk1"/>
              </a:solidFill>
              <a:latin typeface="Quicksand"/>
              <a:ea typeface="Quicksand"/>
              <a:cs typeface="Quicksand"/>
              <a:sym typeface="Quicksand"/>
            </a:endParaRPr>
          </a:p>
          <a:p>
            <a:pPr marL="285750" lvl="0" indent="-241300" algn="l" rtl="0">
              <a:lnSpc>
                <a:spcPct val="100000"/>
              </a:lnSpc>
              <a:spcBef>
                <a:spcPts val="0"/>
              </a:spcBef>
              <a:spcAft>
                <a:spcPts val="0"/>
              </a:spcAft>
              <a:buClr>
                <a:srgbClr val="58B78E"/>
              </a:buClr>
              <a:buSzPts val="1100"/>
              <a:buFont typeface="Quicksand"/>
              <a:buChar char="●"/>
            </a:pPr>
            <a:r>
              <a:rPr lang="en-GB" sz="1100">
                <a:solidFill>
                  <a:schemeClr val="dk1"/>
                </a:solidFill>
                <a:latin typeface="Quicksand"/>
                <a:ea typeface="Quicksand"/>
                <a:cs typeface="Quicksand"/>
                <a:sym typeface="Quicksand"/>
              </a:rPr>
              <a:t>We have also included a template you can use to share Pulse insights with your school community. We highly recommend using this, or another method, of sharing insights with your school community to share the value of using Pulse. </a:t>
            </a:r>
            <a:endParaRPr sz="1100">
              <a:solidFill>
                <a:schemeClr val="dk1"/>
              </a:solidFill>
              <a:latin typeface="Quicksand"/>
              <a:ea typeface="Quicksand"/>
              <a:cs typeface="Quicksand"/>
              <a:sym typeface="Quicksand"/>
            </a:endParaRPr>
          </a:p>
          <a:p>
            <a:pPr marL="285750" lvl="0" indent="0" algn="l" rtl="0">
              <a:lnSpc>
                <a:spcPct val="100000"/>
              </a:lnSpc>
              <a:spcBef>
                <a:spcPts val="0"/>
              </a:spcBef>
              <a:spcAft>
                <a:spcPts val="0"/>
              </a:spcAft>
              <a:buNone/>
            </a:pPr>
            <a:r>
              <a:rPr lang="en-GB" sz="1100" b="1">
                <a:solidFill>
                  <a:schemeClr val="dk1"/>
                </a:solidFill>
                <a:latin typeface="Quicksand"/>
                <a:ea typeface="Quicksand"/>
                <a:cs typeface="Quicksand"/>
                <a:sym typeface="Quicksand"/>
              </a:rPr>
              <a:t>Pulse Wellbeing Insights Template: </a:t>
            </a:r>
            <a:r>
              <a:rPr lang="en-GB" sz="1100">
                <a:solidFill>
                  <a:schemeClr val="dk1"/>
                </a:solidFill>
                <a:latin typeface="Quicksand"/>
                <a:ea typeface="Quicksand"/>
                <a:cs typeface="Quicksand"/>
                <a:sym typeface="Quicksand"/>
              </a:rPr>
              <a:t>Slides 30 - 32</a:t>
            </a:r>
            <a:endParaRPr sz="1100">
              <a:solidFill>
                <a:schemeClr val="dk1"/>
              </a:solidFill>
              <a:latin typeface="Quicksand"/>
              <a:ea typeface="Quicksand"/>
              <a:cs typeface="Quicksand"/>
              <a:sym typeface="Quicksand"/>
            </a:endParaRPr>
          </a:p>
          <a:p>
            <a:pPr marL="285750" lvl="0" indent="0" algn="l" rtl="0">
              <a:lnSpc>
                <a:spcPct val="100000"/>
              </a:lnSpc>
              <a:spcBef>
                <a:spcPts val="0"/>
              </a:spcBef>
              <a:spcAft>
                <a:spcPts val="0"/>
              </a:spcAft>
              <a:buNone/>
            </a:pPr>
            <a:endParaRPr sz="1200">
              <a:solidFill>
                <a:schemeClr val="dk1"/>
              </a:solidFill>
              <a:latin typeface="Quicksand"/>
              <a:ea typeface="Quicksand"/>
              <a:cs typeface="Quicksand"/>
              <a:sym typeface="Quicksand"/>
            </a:endParaRPr>
          </a:p>
        </p:txBody>
      </p:sp>
      <p:pic>
        <p:nvPicPr>
          <p:cNvPr id="122" name="Google Shape;122;p31"/>
          <p:cNvPicPr preferRelativeResize="0"/>
          <p:nvPr/>
        </p:nvPicPr>
        <p:blipFill>
          <a:blip r:embed="rId4">
            <a:alphaModFix/>
          </a:blip>
          <a:stretch>
            <a:fillRect/>
          </a:stretch>
        </p:blipFill>
        <p:spPr>
          <a:xfrm>
            <a:off x="7046425" y="4442300"/>
            <a:ext cx="1771026" cy="461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9"/>
          <p:cNvSpPr txBox="1"/>
          <p:nvPr/>
        </p:nvSpPr>
        <p:spPr>
          <a:xfrm>
            <a:off x="374475" y="1991425"/>
            <a:ext cx="57402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GB" sz="1600">
                <a:solidFill>
                  <a:srgbClr val="36383B"/>
                </a:solidFill>
                <a:latin typeface="Quicksand"/>
                <a:ea typeface="Quicksand"/>
                <a:cs typeface="Quicksand"/>
                <a:sym typeface="Quicksand"/>
              </a:rPr>
              <a:t>What does it really mean for staff?</a:t>
            </a:r>
            <a:endParaRPr sz="1600">
              <a:solidFill>
                <a:srgbClr val="36383B"/>
              </a:solidFill>
              <a:latin typeface="Quicksand"/>
              <a:ea typeface="Quicksand"/>
              <a:cs typeface="Quicksand"/>
              <a:sym typeface="Quicksand"/>
            </a:endParaRPr>
          </a:p>
        </p:txBody>
      </p:sp>
      <p:sp>
        <p:nvSpPr>
          <p:cNvPr id="279" name="Google Shape;279;p49"/>
          <p:cNvSpPr txBox="1"/>
          <p:nvPr/>
        </p:nvSpPr>
        <p:spPr>
          <a:xfrm>
            <a:off x="468425" y="766050"/>
            <a:ext cx="3221400" cy="976500"/>
          </a:xfrm>
          <a:prstGeom prst="rect">
            <a:avLst/>
          </a:prstGeom>
          <a:noFill/>
          <a:ln>
            <a:noFill/>
          </a:ln>
        </p:spPr>
        <p:txBody>
          <a:bodyPr spcFirstLastPara="1" wrap="square" lIns="0" tIns="91425" rIns="91425" bIns="144000" anchor="t" anchorCtr="0">
            <a:spAutoFit/>
          </a:bodyPr>
          <a:lstStyle/>
          <a:p>
            <a:pPr marL="0" lvl="0" indent="0" algn="l" rtl="0">
              <a:spcBef>
                <a:spcPts val="0"/>
              </a:spcBef>
              <a:spcAft>
                <a:spcPts val="0"/>
              </a:spcAft>
              <a:buClr>
                <a:schemeClr val="dk1"/>
              </a:buClr>
              <a:buSzPts val="1100"/>
              <a:buFont typeface="Arial"/>
              <a:buNone/>
            </a:pPr>
            <a:r>
              <a:rPr lang="en-GB" sz="2400">
                <a:solidFill>
                  <a:srgbClr val="232323"/>
                </a:solidFill>
                <a:latin typeface="Quicksand"/>
                <a:ea typeface="Quicksand"/>
                <a:cs typeface="Quicksand"/>
                <a:sym typeface="Quicksand"/>
              </a:rPr>
              <a:t>How Linewize Pulse </a:t>
            </a:r>
            <a:r>
              <a:rPr lang="en-GB" sz="2400" b="1">
                <a:solidFill>
                  <a:srgbClr val="232323"/>
                </a:solidFill>
                <a:latin typeface="Quicksand"/>
                <a:ea typeface="Quicksand"/>
                <a:cs typeface="Quicksand"/>
                <a:sym typeface="Quicksand"/>
              </a:rPr>
              <a:t>Helps Staff</a:t>
            </a:r>
            <a:endParaRPr sz="2400" b="1">
              <a:solidFill>
                <a:srgbClr val="232323"/>
              </a:solidFill>
              <a:latin typeface="Quicksand"/>
              <a:ea typeface="Quicksand"/>
              <a:cs typeface="Quicksand"/>
              <a:sym typeface="Quicksand"/>
            </a:endParaRPr>
          </a:p>
        </p:txBody>
      </p:sp>
      <p:cxnSp>
        <p:nvCxnSpPr>
          <p:cNvPr id="280" name="Google Shape;280;p49"/>
          <p:cNvCxnSpPr/>
          <p:nvPr/>
        </p:nvCxnSpPr>
        <p:spPr>
          <a:xfrm>
            <a:off x="468425" y="1742550"/>
            <a:ext cx="454200" cy="0"/>
          </a:xfrm>
          <a:prstGeom prst="straightConnector1">
            <a:avLst/>
          </a:prstGeom>
          <a:noFill/>
          <a:ln w="28575" cap="flat" cmpd="sng">
            <a:solidFill>
              <a:schemeClr val="dk1"/>
            </a:solidFill>
            <a:prstDash val="solid"/>
            <a:round/>
            <a:headEnd type="none" w="med" len="med"/>
            <a:tailEnd type="none" w="med" len="med"/>
          </a:ln>
        </p:spPr>
      </p:cxnSp>
      <p:sp>
        <p:nvSpPr>
          <p:cNvPr id="281" name="Google Shape;281;p49"/>
          <p:cNvSpPr/>
          <p:nvPr/>
        </p:nvSpPr>
        <p:spPr>
          <a:xfrm>
            <a:off x="468425" y="2702520"/>
            <a:ext cx="374700" cy="358500"/>
          </a:xfrm>
          <a:prstGeom prst="roundRect">
            <a:avLst>
              <a:gd name="adj" fmla="val 6356"/>
            </a:avLst>
          </a:prstGeom>
          <a:solidFill>
            <a:srgbClr val="515BA5">
              <a:alpha val="196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2" name="Google Shape;282;p49"/>
          <p:cNvSpPr txBox="1"/>
          <p:nvPr/>
        </p:nvSpPr>
        <p:spPr>
          <a:xfrm>
            <a:off x="468425" y="2725500"/>
            <a:ext cx="374700" cy="335400"/>
          </a:xfrm>
          <a:prstGeom prst="rect">
            <a:avLst/>
          </a:prstGeom>
          <a:noFill/>
          <a:ln>
            <a:noFill/>
          </a:ln>
        </p:spPr>
        <p:txBody>
          <a:bodyPr spcFirstLastPara="1" wrap="square" lIns="91425" tIns="54000" rIns="91425" bIns="18000" anchor="t" anchorCtr="0">
            <a:noAutofit/>
          </a:bodyPr>
          <a:lstStyle/>
          <a:p>
            <a:pPr marL="0" lvl="0" indent="0" algn="ctr" rtl="0">
              <a:spcBef>
                <a:spcPts val="0"/>
              </a:spcBef>
              <a:spcAft>
                <a:spcPts val="0"/>
              </a:spcAft>
              <a:buNone/>
            </a:pPr>
            <a:r>
              <a:rPr lang="en-GB" b="1">
                <a:solidFill>
                  <a:srgbClr val="515BA5"/>
                </a:solidFill>
                <a:latin typeface="Quicksand"/>
                <a:ea typeface="Quicksand"/>
                <a:cs typeface="Quicksand"/>
                <a:sym typeface="Quicksand"/>
              </a:rPr>
              <a:t>1</a:t>
            </a:r>
            <a:endParaRPr b="1">
              <a:solidFill>
                <a:srgbClr val="515BA5"/>
              </a:solidFill>
              <a:latin typeface="Quicksand"/>
              <a:ea typeface="Quicksand"/>
              <a:cs typeface="Quicksand"/>
              <a:sym typeface="Quicksand"/>
            </a:endParaRPr>
          </a:p>
        </p:txBody>
      </p:sp>
      <p:sp>
        <p:nvSpPr>
          <p:cNvPr id="283" name="Google Shape;283;p49"/>
          <p:cNvSpPr txBox="1">
            <a:spLocks noGrp="1"/>
          </p:cNvSpPr>
          <p:nvPr>
            <p:ph type="subTitle" idx="4294967295"/>
          </p:nvPr>
        </p:nvSpPr>
        <p:spPr>
          <a:xfrm>
            <a:off x="374475" y="3106950"/>
            <a:ext cx="2081100" cy="1027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b="1">
                <a:solidFill>
                  <a:srgbClr val="232323"/>
                </a:solidFill>
                <a:latin typeface="Quicksand"/>
                <a:ea typeface="Quicksand"/>
                <a:cs typeface="Quicksand"/>
                <a:sym typeface="Quicksand"/>
              </a:rPr>
              <a:t>Student Voice - </a:t>
            </a:r>
            <a:r>
              <a:rPr lang="en-GB" sz="1100">
                <a:solidFill>
                  <a:srgbClr val="232323"/>
                </a:solidFill>
                <a:latin typeface="Quicksand"/>
                <a:ea typeface="Quicksand"/>
                <a:cs typeface="Quicksand"/>
                <a:sym typeface="Quicksand"/>
              </a:rPr>
              <a:t>From the individual to collective level, students are given the opportunity to give feedback or reach out for help </a:t>
            </a:r>
            <a:endParaRPr sz="1100">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100" b="1">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400">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900" b="1">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900">
              <a:solidFill>
                <a:srgbClr val="232323"/>
              </a:solidFill>
              <a:latin typeface="Quicksand"/>
              <a:ea typeface="Quicksand"/>
              <a:cs typeface="Quicksand"/>
              <a:sym typeface="Quicksand"/>
            </a:endParaRPr>
          </a:p>
          <a:p>
            <a:pPr marL="0" lvl="0" indent="0" algn="l" rtl="0">
              <a:spcBef>
                <a:spcPts val="1200"/>
              </a:spcBef>
              <a:spcAft>
                <a:spcPts val="1200"/>
              </a:spcAft>
              <a:buNone/>
            </a:pPr>
            <a:endParaRPr sz="1400" b="1">
              <a:solidFill>
                <a:srgbClr val="232323"/>
              </a:solidFill>
              <a:latin typeface="Quicksand"/>
              <a:ea typeface="Quicksand"/>
              <a:cs typeface="Quicksand"/>
              <a:sym typeface="Quicksand"/>
            </a:endParaRPr>
          </a:p>
        </p:txBody>
      </p:sp>
      <p:sp>
        <p:nvSpPr>
          <p:cNvPr id="284" name="Google Shape;284;p49"/>
          <p:cNvSpPr txBox="1">
            <a:spLocks noGrp="1"/>
          </p:cNvSpPr>
          <p:nvPr>
            <p:ph type="subTitle" idx="4294967295"/>
          </p:nvPr>
        </p:nvSpPr>
        <p:spPr>
          <a:xfrm>
            <a:off x="2529375" y="3106950"/>
            <a:ext cx="1884900" cy="1027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b="1">
                <a:solidFill>
                  <a:srgbClr val="232323"/>
                </a:solidFill>
                <a:latin typeface="Quicksand"/>
                <a:ea typeface="Quicksand"/>
                <a:cs typeface="Quicksand"/>
                <a:sym typeface="Quicksand"/>
              </a:rPr>
              <a:t>Relationships - </a:t>
            </a:r>
            <a:r>
              <a:rPr lang="en-GB" sz="1100">
                <a:solidFill>
                  <a:srgbClr val="232323"/>
                </a:solidFill>
                <a:latin typeface="Quicksand"/>
                <a:ea typeface="Quicksand"/>
                <a:cs typeface="Quicksand"/>
                <a:sym typeface="Quicksand"/>
              </a:rPr>
              <a:t>Another tool in your kit to form deep connections with your students</a:t>
            </a:r>
            <a:endParaRPr sz="1100">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100" b="1">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900">
              <a:solidFill>
                <a:srgbClr val="232323"/>
              </a:solidFill>
              <a:latin typeface="Quicksand"/>
              <a:ea typeface="Quicksand"/>
              <a:cs typeface="Quicksand"/>
              <a:sym typeface="Quicksand"/>
            </a:endParaRPr>
          </a:p>
          <a:p>
            <a:pPr marL="0" lvl="0" indent="0" algn="l" rtl="0">
              <a:spcBef>
                <a:spcPts val="1200"/>
              </a:spcBef>
              <a:spcAft>
                <a:spcPts val="1200"/>
              </a:spcAft>
              <a:buNone/>
            </a:pPr>
            <a:endParaRPr sz="1400" b="1">
              <a:solidFill>
                <a:srgbClr val="232323"/>
              </a:solidFill>
              <a:latin typeface="Quicksand"/>
              <a:ea typeface="Quicksand"/>
              <a:cs typeface="Quicksand"/>
              <a:sym typeface="Quicksand"/>
            </a:endParaRPr>
          </a:p>
        </p:txBody>
      </p:sp>
      <p:sp>
        <p:nvSpPr>
          <p:cNvPr id="285" name="Google Shape;285;p49"/>
          <p:cNvSpPr txBox="1">
            <a:spLocks noGrp="1"/>
          </p:cNvSpPr>
          <p:nvPr>
            <p:ph type="subTitle" idx="4294967295"/>
          </p:nvPr>
        </p:nvSpPr>
        <p:spPr>
          <a:xfrm>
            <a:off x="4455675" y="3106950"/>
            <a:ext cx="2192400" cy="1027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b="1">
                <a:solidFill>
                  <a:srgbClr val="232323"/>
                </a:solidFill>
                <a:latin typeface="Quicksand"/>
                <a:ea typeface="Quicksand"/>
                <a:cs typeface="Quicksand"/>
                <a:sym typeface="Quicksand"/>
              </a:rPr>
              <a:t>Trust - </a:t>
            </a:r>
            <a:r>
              <a:rPr lang="en-GB" sz="1100">
                <a:solidFill>
                  <a:srgbClr val="232323"/>
                </a:solidFill>
                <a:latin typeface="Quicksand"/>
                <a:ea typeface="Quicksand"/>
                <a:cs typeface="Quicksand"/>
                <a:sym typeface="Quicksand"/>
              </a:rPr>
              <a:t>Action the data and show students that you mean what you say</a:t>
            </a:r>
            <a:endParaRPr sz="1100">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100" b="1">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900">
              <a:solidFill>
                <a:srgbClr val="232323"/>
              </a:solidFill>
              <a:latin typeface="Quicksand"/>
              <a:ea typeface="Quicksand"/>
              <a:cs typeface="Quicksand"/>
              <a:sym typeface="Quicksand"/>
            </a:endParaRPr>
          </a:p>
          <a:p>
            <a:pPr marL="0" lvl="0" indent="0" algn="l" rtl="0">
              <a:spcBef>
                <a:spcPts val="1200"/>
              </a:spcBef>
              <a:spcAft>
                <a:spcPts val="1200"/>
              </a:spcAft>
              <a:buNone/>
            </a:pPr>
            <a:endParaRPr sz="1400" b="1">
              <a:solidFill>
                <a:srgbClr val="232323"/>
              </a:solidFill>
              <a:latin typeface="Quicksand"/>
              <a:ea typeface="Quicksand"/>
              <a:cs typeface="Quicksand"/>
              <a:sym typeface="Quicksand"/>
            </a:endParaRPr>
          </a:p>
        </p:txBody>
      </p:sp>
      <p:sp>
        <p:nvSpPr>
          <p:cNvPr id="286" name="Google Shape;286;p49"/>
          <p:cNvSpPr txBox="1">
            <a:spLocks noGrp="1"/>
          </p:cNvSpPr>
          <p:nvPr>
            <p:ph type="subTitle" idx="4294967295"/>
          </p:nvPr>
        </p:nvSpPr>
        <p:spPr>
          <a:xfrm>
            <a:off x="6630050" y="3106950"/>
            <a:ext cx="1884900" cy="1027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b="1">
                <a:solidFill>
                  <a:srgbClr val="232323"/>
                </a:solidFill>
                <a:latin typeface="Quicksand"/>
                <a:ea typeface="Quicksand"/>
                <a:cs typeface="Quicksand"/>
                <a:sym typeface="Quicksand"/>
              </a:rPr>
              <a:t>Empowerment - </a:t>
            </a:r>
            <a:r>
              <a:rPr lang="en-GB" sz="1100">
                <a:solidFill>
                  <a:srgbClr val="232323"/>
                </a:solidFill>
                <a:latin typeface="Quicksand"/>
                <a:ea typeface="Quicksand"/>
                <a:cs typeface="Quicksand"/>
                <a:sym typeface="Quicksand"/>
              </a:rPr>
              <a:t>Understanding what students need and being given the tools to deliver it</a:t>
            </a:r>
            <a:endParaRPr sz="1100">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100" b="1">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100" b="1">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100">
              <a:solidFill>
                <a:srgbClr val="232323"/>
              </a:solidFill>
              <a:latin typeface="Quicksand"/>
              <a:ea typeface="Quicksand"/>
              <a:cs typeface="Quicksand"/>
              <a:sym typeface="Quicksand"/>
            </a:endParaRPr>
          </a:p>
          <a:p>
            <a:pPr marL="0" lvl="0" indent="0" algn="l" rtl="0">
              <a:lnSpc>
                <a:spcPct val="100000"/>
              </a:lnSpc>
              <a:spcBef>
                <a:spcPts val="1200"/>
              </a:spcBef>
              <a:spcAft>
                <a:spcPts val="0"/>
              </a:spcAft>
              <a:buNone/>
            </a:pPr>
            <a:endParaRPr sz="1900">
              <a:solidFill>
                <a:srgbClr val="232323"/>
              </a:solidFill>
              <a:latin typeface="Quicksand"/>
              <a:ea typeface="Quicksand"/>
              <a:cs typeface="Quicksand"/>
              <a:sym typeface="Quicksand"/>
            </a:endParaRPr>
          </a:p>
          <a:p>
            <a:pPr marL="0" lvl="0" indent="0" algn="l" rtl="0">
              <a:spcBef>
                <a:spcPts val="1200"/>
              </a:spcBef>
              <a:spcAft>
                <a:spcPts val="1200"/>
              </a:spcAft>
              <a:buNone/>
            </a:pPr>
            <a:endParaRPr sz="1400" b="1">
              <a:solidFill>
                <a:srgbClr val="232323"/>
              </a:solidFill>
              <a:latin typeface="Quicksand"/>
              <a:ea typeface="Quicksand"/>
              <a:cs typeface="Quicksand"/>
              <a:sym typeface="Quicksand"/>
            </a:endParaRPr>
          </a:p>
        </p:txBody>
      </p:sp>
      <p:sp>
        <p:nvSpPr>
          <p:cNvPr id="287" name="Google Shape;287;p49"/>
          <p:cNvSpPr/>
          <p:nvPr/>
        </p:nvSpPr>
        <p:spPr>
          <a:xfrm>
            <a:off x="2611550" y="2702520"/>
            <a:ext cx="374700" cy="358500"/>
          </a:xfrm>
          <a:prstGeom prst="roundRect">
            <a:avLst>
              <a:gd name="adj" fmla="val 6356"/>
            </a:avLst>
          </a:prstGeom>
          <a:solidFill>
            <a:srgbClr val="515BA5">
              <a:alpha val="196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8" name="Google Shape;288;p49"/>
          <p:cNvSpPr txBox="1"/>
          <p:nvPr/>
        </p:nvSpPr>
        <p:spPr>
          <a:xfrm>
            <a:off x="2611550" y="2725500"/>
            <a:ext cx="374700" cy="335400"/>
          </a:xfrm>
          <a:prstGeom prst="rect">
            <a:avLst/>
          </a:prstGeom>
          <a:noFill/>
          <a:ln>
            <a:noFill/>
          </a:ln>
        </p:spPr>
        <p:txBody>
          <a:bodyPr spcFirstLastPara="1" wrap="square" lIns="91425" tIns="54000" rIns="91425" bIns="18000" anchor="t" anchorCtr="0">
            <a:noAutofit/>
          </a:bodyPr>
          <a:lstStyle/>
          <a:p>
            <a:pPr marL="0" lvl="0" indent="0" algn="ctr" rtl="0">
              <a:spcBef>
                <a:spcPts val="0"/>
              </a:spcBef>
              <a:spcAft>
                <a:spcPts val="0"/>
              </a:spcAft>
              <a:buNone/>
            </a:pPr>
            <a:r>
              <a:rPr lang="en-GB" b="1">
                <a:solidFill>
                  <a:srgbClr val="515BA5"/>
                </a:solidFill>
                <a:latin typeface="Quicksand"/>
                <a:ea typeface="Quicksand"/>
                <a:cs typeface="Quicksand"/>
                <a:sym typeface="Quicksand"/>
              </a:rPr>
              <a:t>2</a:t>
            </a:r>
            <a:endParaRPr b="1">
              <a:solidFill>
                <a:srgbClr val="515BA5"/>
              </a:solidFill>
              <a:latin typeface="Quicksand"/>
              <a:ea typeface="Quicksand"/>
              <a:cs typeface="Quicksand"/>
              <a:sym typeface="Quicksand"/>
            </a:endParaRPr>
          </a:p>
        </p:txBody>
      </p:sp>
      <p:sp>
        <p:nvSpPr>
          <p:cNvPr id="289" name="Google Shape;289;p49"/>
          <p:cNvSpPr/>
          <p:nvPr/>
        </p:nvSpPr>
        <p:spPr>
          <a:xfrm>
            <a:off x="4550575" y="2702520"/>
            <a:ext cx="374700" cy="358500"/>
          </a:xfrm>
          <a:prstGeom prst="roundRect">
            <a:avLst>
              <a:gd name="adj" fmla="val 6356"/>
            </a:avLst>
          </a:prstGeom>
          <a:solidFill>
            <a:srgbClr val="515BA5">
              <a:alpha val="196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49"/>
          <p:cNvSpPr txBox="1"/>
          <p:nvPr/>
        </p:nvSpPr>
        <p:spPr>
          <a:xfrm>
            <a:off x="4550575" y="2725500"/>
            <a:ext cx="374700" cy="335400"/>
          </a:xfrm>
          <a:prstGeom prst="rect">
            <a:avLst/>
          </a:prstGeom>
          <a:noFill/>
          <a:ln>
            <a:noFill/>
          </a:ln>
        </p:spPr>
        <p:txBody>
          <a:bodyPr spcFirstLastPara="1" wrap="square" lIns="91425" tIns="54000" rIns="91425" bIns="18000" anchor="t" anchorCtr="0">
            <a:noAutofit/>
          </a:bodyPr>
          <a:lstStyle/>
          <a:p>
            <a:pPr marL="0" lvl="0" indent="0" algn="ctr" rtl="0">
              <a:spcBef>
                <a:spcPts val="0"/>
              </a:spcBef>
              <a:spcAft>
                <a:spcPts val="0"/>
              </a:spcAft>
              <a:buNone/>
            </a:pPr>
            <a:r>
              <a:rPr lang="en-GB" b="1">
                <a:solidFill>
                  <a:srgbClr val="515BA5"/>
                </a:solidFill>
                <a:latin typeface="Quicksand"/>
                <a:ea typeface="Quicksand"/>
                <a:cs typeface="Quicksand"/>
                <a:sym typeface="Quicksand"/>
              </a:rPr>
              <a:t>3</a:t>
            </a:r>
            <a:endParaRPr b="1">
              <a:solidFill>
                <a:srgbClr val="515BA5"/>
              </a:solidFill>
              <a:latin typeface="Quicksand"/>
              <a:ea typeface="Quicksand"/>
              <a:cs typeface="Quicksand"/>
              <a:sym typeface="Quicksand"/>
            </a:endParaRPr>
          </a:p>
        </p:txBody>
      </p:sp>
      <p:sp>
        <p:nvSpPr>
          <p:cNvPr id="291" name="Google Shape;291;p49"/>
          <p:cNvSpPr/>
          <p:nvPr/>
        </p:nvSpPr>
        <p:spPr>
          <a:xfrm>
            <a:off x="6705025" y="2702520"/>
            <a:ext cx="374700" cy="358500"/>
          </a:xfrm>
          <a:prstGeom prst="roundRect">
            <a:avLst>
              <a:gd name="adj" fmla="val 6356"/>
            </a:avLst>
          </a:prstGeom>
          <a:solidFill>
            <a:srgbClr val="515BA5">
              <a:alpha val="196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2" name="Google Shape;292;p49"/>
          <p:cNvSpPr txBox="1"/>
          <p:nvPr/>
        </p:nvSpPr>
        <p:spPr>
          <a:xfrm>
            <a:off x="6705025" y="2725500"/>
            <a:ext cx="374700" cy="335400"/>
          </a:xfrm>
          <a:prstGeom prst="rect">
            <a:avLst/>
          </a:prstGeom>
          <a:noFill/>
          <a:ln>
            <a:noFill/>
          </a:ln>
        </p:spPr>
        <p:txBody>
          <a:bodyPr spcFirstLastPara="1" wrap="square" lIns="91425" tIns="54000" rIns="91425" bIns="18000" anchor="t" anchorCtr="0">
            <a:noAutofit/>
          </a:bodyPr>
          <a:lstStyle/>
          <a:p>
            <a:pPr marL="0" lvl="0" indent="0" algn="ctr" rtl="0">
              <a:spcBef>
                <a:spcPts val="0"/>
              </a:spcBef>
              <a:spcAft>
                <a:spcPts val="0"/>
              </a:spcAft>
              <a:buNone/>
            </a:pPr>
            <a:r>
              <a:rPr lang="en-GB" b="1">
                <a:solidFill>
                  <a:srgbClr val="515BA5"/>
                </a:solidFill>
                <a:latin typeface="Quicksand"/>
                <a:ea typeface="Quicksand"/>
                <a:cs typeface="Quicksand"/>
                <a:sym typeface="Quicksand"/>
              </a:rPr>
              <a:t>4</a:t>
            </a:r>
            <a:endParaRPr b="1">
              <a:solidFill>
                <a:srgbClr val="515BA5"/>
              </a:solidFill>
              <a:latin typeface="Quicksand"/>
              <a:ea typeface="Quicksand"/>
              <a:cs typeface="Quicksand"/>
              <a:sym typeface="Quicksan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0"/>
          <p:cNvSpPr txBox="1"/>
          <p:nvPr/>
        </p:nvSpPr>
        <p:spPr>
          <a:xfrm>
            <a:off x="440075" y="1044075"/>
            <a:ext cx="3221400" cy="976500"/>
          </a:xfrm>
          <a:prstGeom prst="rect">
            <a:avLst/>
          </a:prstGeom>
          <a:noFill/>
          <a:ln>
            <a:noFill/>
          </a:ln>
        </p:spPr>
        <p:txBody>
          <a:bodyPr spcFirstLastPara="1" wrap="square" lIns="0" tIns="91425" rIns="91425" bIns="144000" anchor="t" anchorCtr="0">
            <a:spAutoFit/>
          </a:bodyPr>
          <a:lstStyle/>
          <a:p>
            <a:pPr marL="0" lvl="0" indent="0" algn="l" rtl="0">
              <a:spcBef>
                <a:spcPts val="0"/>
              </a:spcBef>
              <a:spcAft>
                <a:spcPts val="0"/>
              </a:spcAft>
              <a:buClr>
                <a:schemeClr val="dk1"/>
              </a:buClr>
              <a:buSzPts val="1100"/>
              <a:buFont typeface="Arial"/>
              <a:buNone/>
            </a:pPr>
            <a:r>
              <a:rPr lang="en-GB" sz="2400">
                <a:solidFill>
                  <a:srgbClr val="232323"/>
                </a:solidFill>
                <a:latin typeface="Quicksand"/>
                <a:ea typeface="Quicksand"/>
                <a:cs typeface="Quicksand"/>
                <a:sym typeface="Quicksand"/>
              </a:rPr>
              <a:t>How Linewize Pulse </a:t>
            </a:r>
            <a:r>
              <a:rPr lang="en-GB" sz="2400" b="1">
                <a:solidFill>
                  <a:srgbClr val="232323"/>
                </a:solidFill>
                <a:latin typeface="Quicksand"/>
                <a:ea typeface="Quicksand"/>
                <a:cs typeface="Quicksand"/>
                <a:sym typeface="Quicksand"/>
              </a:rPr>
              <a:t>Helps Students</a:t>
            </a:r>
            <a:endParaRPr sz="2400" b="1">
              <a:solidFill>
                <a:srgbClr val="232323"/>
              </a:solidFill>
              <a:latin typeface="Quicksand"/>
              <a:ea typeface="Quicksand"/>
              <a:cs typeface="Quicksand"/>
              <a:sym typeface="Quicksand"/>
            </a:endParaRPr>
          </a:p>
        </p:txBody>
      </p:sp>
      <p:cxnSp>
        <p:nvCxnSpPr>
          <p:cNvPr id="298" name="Google Shape;298;p50"/>
          <p:cNvCxnSpPr/>
          <p:nvPr/>
        </p:nvCxnSpPr>
        <p:spPr>
          <a:xfrm>
            <a:off x="440075" y="2020575"/>
            <a:ext cx="454200" cy="0"/>
          </a:xfrm>
          <a:prstGeom prst="straightConnector1">
            <a:avLst/>
          </a:prstGeom>
          <a:noFill/>
          <a:ln w="28575" cap="flat" cmpd="sng">
            <a:solidFill>
              <a:schemeClr val="dk1"/>
            </a:solidFill>
            <a:prstDash val="solid"/>
            <a:round/>
            <a:headEnd type="none" w="med" len="med"/>
            <a:tailEnd type="none" w="med" len="med"/>
          </a:ln>
        </p:spPr>
      </p:cxnSp>
      <p:pic>
        <p:nvPicPr>
          <p:cNvPr id="299" name="Google Shape;299;p50"/>
          <p:cNvPicPr preferRelativeResize="0"/>
          <p:nvPr/>
        </p:nvPicPr>
        <p:blipFill>
          <a:blip r:embed="rId3">
            <a:alphaModFix/>
          </a:blip>
          <a:stretch>
            <a:fillRect/>
          </a:stretch>
        </p:blipFill>
        <p:spPr>
          <a:xfrm>
            <a:off x="440075" y="2927125"/>
            <a:ext cx="207350" cy="207350"/>
          </a:xfrm>
          <a:prstGeom prst="rect">
            <a:avLst/>
          </a:prstGeom>
          <a:noFill/>
          <a:ln>
            <a:noFill/>
          </a:ln>
        </p:spPr>
      </p:pic>
      <p:pic>
        <p:nvPicPr>
          <p:cNvPr id="300" name="Google Shape;300;p50"/>
          <p:cNvPicPr preferRelativeResize="0"/>
          <p:nvPr/>
        </p:nvPicPr>
        <p:blipFill>
          <a:blip r:embed="rId4">
            <a:alphaModFix/>
          </a:blip>
          <a:stretch>
            <a:fillRect/>
          </a:stretch>
        </p:blipFill>
        <p:spPr>
          <a:xfrm>
            <a:off x="440100" y="2368450"/>
            <a:ext cx="210775" cy="210775"/>
          </a:xfrm>
          <a:prstGeom prst="rect">
            <a:avLst/>
          </a:prstGeom>
          <a:noFill/>
          <a:ln>
            <a:noFill/>
          </a:ln>
        </p:spPr>
      </p:pic>
      <p:pic>
        <p:nvPicPr>
          <p:cNvPr id="301" name="Google Shape;301;p50"/>
          <p:cNvPicPr preferRelativeResize="0"/>
          <p:nvPr/>
        </p:nvPicPr>
        <p:blipFill>
          <a:blip r:embed="rId4">
            <a:alphaModFix/>
          </a:blip>
          <a:stretch>
            <a:fillRect/>
          </a:stretch>
        </p:blipFill>
        <p:spPr>
          <a:xfrm>
            <a:off x="440088" y="2754450"/>
            <a:ext cx="210775" cy="210775"/>
          </a:xfrm>
          <a:prstGeom prst="rect">
            <a:avLst/>
          </a:prstGeom>
          <a:noFill/>
          <a:ln>
            <a:noFill/>
          </a:ln>
        </p:spPr>
      </p:pic>
      <p:pic>
        <p:nvPicPr>
          <p:cNvPr id="302" name="Google Shape;302;p50"/>
          <p:cNvPicPr preferRelativeResize="0"/>
          <p:nvPr/>
        </p:nvPicPr>
        <p:blipFill>
          <a:blip r:embed="rId4">
            <a:alphaModFix/>
          </a:blip>
          <a:stretch>
            <a:fillRect/>
          </a:stretch>
        </p:blipFill>
        <p:spPr>
          <a:xfrm>
            <a:off x="440100" y="3166950"/>
            <a:ext cx="210775" cy="210775"/>
          </a:xfrm>
          <a:prstGeom prst="rect">
            <a:avLst/>
          </a:prstGeom>
          <a:noFill/>
          <a:ln>
            <a:noFill/>
          </a:ln>
        </p:spPr>
      </p:pic>
      <p:sp>
        <p:nvSpPr>
          <p:cNvPr id="303" name="Google Shape;303;p50"/>
          <p:cNvSpPr txBox="1"/>
          <p:nvPr/>
        </p:nvSpPr>
        <p:spPr>
          <a:xfrm>
            <a:off x="726400" y="2289350"/>
            <a:ext cx="5363400" cy="152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300" b="1">
                <a:latin typeface="Quicksand"/>
                <a:ea typeface="Quicksand"/>
                <a:cs typeface="Quicksand"/>
                <a:sym typeface="Quicksand"/>
              </a:rPr>
              <a:t>Real-time insights</a:t>
            </a:r>
            <a:endParaRPr sz="1300" b="1">
              <a:latin typeface="Quicksand"/>
              <a:ea typeface="Quicksand"/>
              <a:cs typeface="Quicksand"/>
              <a:sym typeface="Quicksand"/>
            </a:endParaRPr>
          </a:p>
          <a:p>
            <a:pPr marL="0" lvl="0" indent="0" algn="l" rtl="0">
              <a:lnSpc>
                <a:spcPct val="100000"/>
              </a:lnSpc>
              <a:spcBef>
                <a:spcPts val="0"/>
              </a:spcBef>
              <a:spcAft>
                <a:spcPts val="0"/>
              </a:spcAft>
              <a:buNone/>
            </a:pPr>
            <a:r>
              <a:rPr lang="en-GB" sz="1300">
                <a:latin typeface="Quicksand Medium"/>
                <a:ea typeface="Quicksand Medium"/>
                <a:cs typeface="Quicksand Medium"/>
                <a:sym typeface="Quicksand Medium"/>
              </a:rPr>
              <a:t> </a:t>
            </a:r>
            <a:endParaRPr sz="13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r>
              <a:rPr lang="en-GB" sz="1300" b="1">
                <a:latin typeface="Quicksand"/>
                <a:ea typeface="Quicksand"/>
                <a:cs typeface="Quicksand"/>
                <a:sym typeface="Quicksand"/>
              </a:rPr>
              <a:t>Connect with support</a:t>
            </a:r>
            <a:endParaRPr sz="1300" b="1">
              <a:latin typeface="Quicksand"/>
              <a:ea typeface="Quicksand"/>
              <a:cs typeface="Quicksand"/>
              <a:sym typeface="Quicksand"/>
            </a:endParaRPr>
          </a:p>
          <a:p>
            <a:pPr marL="0" lvl="0" indent="0" algn="l" rtl="0">
              <a:lnSpc>
                <a:spcPct val="100000"/>
              </a:lnSpc>
              <a:spcBef>
                <a:spcPts val="0"/>
              </a:spcBef>
              <a:spcAft>
                <a:spcPts val="0"/>
              </a:spcAft>
              <a:buNone/>
            </a:pPr>
            <a:endParaRPr sz="1300" b="1">
              <a:latin typeface="Quicksand"/>
              <a:ea typeface="Quicksand"/>
              <a:cs typeface="Quicksand"/>
              <a:sym typeface="Quicksand"/>
            </a:endParaRPr>
          </a:p>
          <a:p>
            <a:pPr marL="0" lvl="0" indent="0" algn="l" rtl="0">
              <a:lnSpc>
                <a:spcPct val="100000"/>
              </a:lnSpc>
              <a:spcBef>
                <a:spcPts val="0"/>
              </a:spcBef>
              <a:spcAft>
                <a:spcPts val="0"/>
              </a:spcAft>
              <a:buNone/>
            </a:pPr>
            <a:r>
              <a:rPr lang="en-GB" sz="1300" b="1">
                <a:latin typeface="Quicksand"/>
                <a:ea typeface="Quicksand"/>
                <a:cs typeface="Quicksand"/>
                <a:sym typeface="Quicksand"/>
              </a:rPr>
              <a:t>Student voice</a:t>
            </a:r>
            <a:endParaRPr sz="1300" b="1">
              <a:latin typeface="Quicksand"/>
              <a:ea typeface="Quicksand"/>
              <a:cs typeface="Quicksand"/>
              <a:sym typeface="Quicksand"/>
            </a:endParaRPr>
          </a:p>
          <a:p>
            <a:pPr marL="0" lvl="0" indent="0" algn="l" rtl="0">
              <a:lnSpc>
                <a:spcPct val="100000"/>
              </a:lnSpc>
              <a:spcBef>
                <a:spcPts val="0"/>
              </a:spcBef>
              <a:spcAft>
                <a:spcPts val="0"/>
              </a:spcAft>
              <a:buNone/>
            </a:pPr>
            <a:endParaRPr sz="13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r>
              <a:rPr lang="en-GB" sz="1300" b="1">
                <a:latin typeface="Quicksand"/>
                <a:ea typeface="Quicksand"/>
                <a:cs typeface="Quicksand"/>
                <a:sym typeface="Quicksand"/>
              </a:rPr>
              <a:t>Whole school data</a:t>
            </a:r>
            <a:endParaRPr sz="1300">
              <a:latin typeface="Quicksand Medium"/>
              <a:ea typeface="Quicksand Medium"/>
              <a:cs typeface="Quicksand Medium"/>
              <a:sym typeface="Quicksand Medium"/>
            </a:endParaRPr>
          </a:p>
          <a:p>
            <a:pPr marL="0" lvl="0" indent="0" algn="l" rtl="0">
              <a:lnSpc>
                <a:spcPct val="100000"/>
              </a:lnSpc>
              <a:spcBef>
                <a:spcPts val="0"/>
              </a:spcBef>
              <a:spcAft>
                <a:spcPts val="0"/>
              </a:spcAft>
              <a:buNone/>
            </a:pPr>
            <a:endParaRPr sz="1200">
              <a:latin typeface="Quicksand Medium"/>
              <a:ea typeface="Quicksand Medium"/>
              <a:cs typeface="Quicksand Medium"/>
              <a:sym typeface="Quicksand Medium"/>
            </a:endParaRPr>
          </a:p>
        </p:txBody>
      </p:sp>
      <p:pic>
        <p:nvPicPr>
          <p:cNvPr id="304" name="Google Shape;304;p50"/>
          <p:cNvPicPr preferRelativeResize="0"/>
          <p:nvPr/>
        </p:nvPicPr>
        <p:blipFill>
          <a:blip r:embed="rId4">
            <a:alphaModFix/>
          </a:blip>
          <a:stretch>
            <a:fillRect/>
          </a:stretch>
        </p:blipFill>
        <p:spPr>
          <a:xfrm>
            <a:off x="438363" y="3579438"/>
            <a:ext cx="210775" cy="210775"/>
          </a:xfrm>
          <a:prstGeom prst="rect">
            <a:avLst/>
          </a:prstGeom>
          <a:noFill/>
          <a:ln>
            <a:noFill/>
          </a:ln>
        </p:spPr>
      </p:pic>
      <p:pic>
        <p:nvPicPr>
          <p:cNvPr id="305" name="Google Shape;305;p50"/>
          <p:cNvPicPr preferRelativeResize="0"/>
          <p:nvPr/>
        </p:nvPicPr>
        <p:blipFill rotWithShape="1">
          <a:blip r:embed="rId5">
            <a:alphaModFix/>
          </a:blip>
          <a:srcRect l="18699" r="24046"/>
          <a:stretch/>
        </p:blipFill>
        <p:spPr>
          <a:xfrm>
            <a:off x="4728475" y="0"/>
            <a:ext cx="4415524" cy="5143499"/>
          </a:xfrm>
          <a:prstGeom prst="rect">
            <a:avLst/>
          </a:prstGeom>
          <a:noFill/>
          <a:ln>
            <a:noFill/>
          </a:ln>
        </p:spPr>
      </p:pic>
      <p:pic>
        <p:nvPicPr>
          <p:cNvPr id="306" name="Google Shape;306;p50"/>
          <p:cNvPicPr preferRelativeResize="0"/>
          <p:nvPr/>
        </p:nvPicPr>
        <p:blipFill>
          <a:blip r:embed="rId6">
            <a:alphaModFix/>
          </a:blip>
          <a:stretch>
            <a:fillRect/>
          </a:stretch>
        </p:blipFill>
        <p:spPr>
          <a:xfrm>
            <a:off x="7046425" y="4439250"/>
            <a:ext cx="1752949" cy="456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1"/>
          <p:cNvSpPr txBox="1"/>
          <p:nvPr/>
        </p:nvSpPr>
        <p:spPr>
          <a:xfrm>
            <a:off x="620825" y="1003775"/>
            <a:ext cx="2966100" cy="938400"/>
          </a:xfrm>
          <a:prstGeom prst="rect">
            <a:avLst/>
          </a:prstGeom>
          <a:noFill/>
          <a:ln>
            <a:noFill/>
          </a:ln>
        </p:spPr>
        <p:txBody>
          <a:bodyPr spcFirstLastPara="1" wrap="square" lIns="0" tIns="180000" rIns="378000" bIns="324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What are we </a:t>
            </a:r>
            <a:r>
              <a:rPr lang="en-GB" sz="2400" b="1">
                <a:solidFill>
                  <a:srgbClr val="232323"/>
                </a:solidFill>
                <a:latin typeface="Quicksand"/>
                <a:ea typeface="Quicksand"/>
                <a:cs typeface="Quicksand"/>
                <a:sym typeface="Quicksand"/>
              </a:rPr>
              <a:t>Measuring?</a:t>
            </a:r>
            <a:endParaRPr sz="2400" b="1">
              <a:solidFill>
                <a:srgbClr val="232323"/>
              </a:solidFill>
              <a:latin typeface="Quicksand"/>
              <a:ea typeface="Quicksand"/>
              <a:cs typeface="Quicksand"/>
              <a:sym typeface="Quicksand"/>
            </a:endParaRPr>
          </a:p>
        </p:txBody>
      </p:sp>
      <p:sp>
        <p:nvSpPr>
          <p:cNvPr id="312" name="Google Shape;312;p51"/>
          <p:cNvSpPr txBox="1"/>
          <p:nvPr/>
        </p:nvSpPr>
        <p:spPr>
          <a:xfrm>
            <a:off x="620825" y="2118300"/>
            <a:ext cx="3679800" cy="1514100"/>
          </a:xfrm>
          <a:prstGeom prst="rect">
            <a:avLst/>
          </a:prstGeom>
          <a:noFill/>
          <a:ln>
            <a:noFill/>
          </a:ln>
        </p:spPr>
        <p:txBody>
          <a:bodyPr spcFirstLastPara="1" wrap="square" lIns="0" tIns="450000" rIns="91425" bIns="91425" anchor="ctr" anchorCtr="0">
            <a:noAutofit/>
          </a:bodyPr>
          <a:lstStyle/>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Pulse uses an evidence based, research informed framework that conceptualises wellbeing as six interconnected domains that support each other to help children reach their potential. </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To have optimal wellbeing, a child or young person needs to be adequately resourced in all six domains.</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p:txBody>
      </p:sp>
      <p:cxnSp>
        <p:nvCxnSpPr>
          <p:cNvPr id="313" name="Google Shape;313;p51"/>
          <p:cNvCxnSpPr/>
          <p:nvPr/>
        </p:nvCxnSpPr>
        <p:spPr>
          <a:xfrm>
            <a:off x="620825" y="1942175"/>
            <a:ext cx="454200" cy="0"/>
          </a:xfrm>
          <a:prstGeom prst="straightConnector1">
            <a:avLst/>
          </a:prstGeom>
          <a:noFill/>
          <a:ln w="28575" cap="flat" cmpd="sng">
            <a:solidFill>
              <a:srgbClr val="000000"/>
            </a:solidFill>
            <a:prstDash val="solid"/>
            <a:round/>
            <a:headEnd type="none" w="med" len="med"/>
            <a:tailEnd type="none" w="med" len="med"/>
          </a:ln>
        </p:spPr>
      </p:cxnSp>
      <p:pic>
        <p:nvPicPr>
          <p:cNvPr id="314" name="Google Shape;314;p51"/>
          <p:cNvPicPr preferRelativeResize="0"/>
          <p:nvPr/>
        </p:nvPicPr>
        <p:blipFill>
          <a:blip r:embed="rId3">
            <a:alphaModFix/>
          </a:blip>
          <a:stretch>
            <a:fillRect/>
          </a:stretch>
        </p:blipFill>
        <p:spPr>
          <a:xfrm>
            <a:off x="4773650" y="678775"/>
            <a:ext cx="3543700" cy="34987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52"/>
          <p:cNvPicPr preferRelativeResize="0"/>
          <p:nvPr/>
        </p:nvPicPr>
        <p:blipFill rotWithShape="1">
          <a:blip r:embed="rId3">
            <a:alphaModFix amt="40000"/>
          </a:blip>
          <a:srcRect l="14089"/>
          <a:stretch/>
        </p:blipFill>
        <p:spPr>
          <a:xfrm>
            <a:off x="1288200" y="0"/>
            <a:ext cx="7855800" cy="5143500"/>
          </a:xfrm>
          <a:prstGeom prst="rect">
            <a:avLst/>
          </a:prstGeom>
          <a:noFill/>
          <a:ln>
            <a:noFill/>
          </a:ln>
        </p:spPr>
      </p:pic>
      <p:sp>
        <p:nvSpPr>
          <p:cNvPr id="320" name="Google Shape;320;p52"/>
          <p:cNvSpPr txBox="1"/>
          <p:nvPr/>
        </p:nvSpPr>
        <p:spPr>
          <a:xfrm>
            <a:off x="545650" y="1757300"/>
            <a:ext cx="4006200" cy="24630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8B78E"/>
              </a:buClr>
              <a:buSzPts val="1300"/>
              <a:buFont typeface="Quicksand"/>
              <a:buChar char="●"/>
            </a:pPr>
            <a:r>
              <a:rPr lang="en-GB" sz="1300">
                <a:latin typeface="Quicksand"/>
                <a:ea typeface="Quicksand"/>
                <a:cs typeface="Quicksand"/>
                <a:sym typeface="Quicksand"/>
              </a:rPr>
              <a:t>It takes 1-2 minutes, once a week</a:t>
            </a:r>
            <a:endParaRPr sz="1300">
              <a:latin typeface="Quicksand"/>
              <a:ea typeface="Quicksand"/>
              <a:cs typeface="Quicksand"/>
              <a:sym typeface="Quicksand"/>
            </a:endParaRPr>
          </a:p>
          <a:p>
            <a:pPr marL="457200" lvl="0" indent="-311150" algn="l" rtl="0">
              <a:lnSpc>
                <a:spcPct val="115000"/>
              </a:lnSpc>
              <a:spcBef>
                <a:spcPts val="0"/>
              </a:spcBef>
              <a:spcAft>
                <a:spcPts val="0"/>
              </a:spcAft>
              <a:buClr>
                <a:srgbClr val="58B78E"/>
              </a:buClr>
              <a:buSzPts val="1300"/>
              <a:buFont typeface="Quicksand"/>
              <a:buChar char="●"/>
            </a:pPr>
            <a:r>
              <a:rPr lang="en-GB" sz="1300">
                <a:latin typeface="Quicksand"/>
                <a:ea typeface="Quicksand"/>
                <a:cs typeface="Quicksand"/>
                <a:sym typeface="Quicksand"/>
              </a:rPr>
              <a:t>Students will be asked two identified questions:</a:t>
            </a:r>
            <a:endParaRPr sz="1300">
              <a:latin typeface="Quicksand"/>
              <a:ea typeface="Quicksand"/>
              <a:cs typeface="Quicksand"/>
              <a:sym typeface="Quicksand"/>
            </a:endParaRPr>
          </a:p>
          <a:p>
            <a:pPr marL="914400" lvl="1" indent="-311150" algn="l" rtl="0">
              <a:lnSpc>
                <a:spcPct val="115000"/>
              </a:lnSpc>
              <a:spcBef>
                <a:spcPts val="0"/>
              </a:spcBef>
              <a:spcAft>
                <a:spcPts val="0"/>
              </a:spcAft>
              <a:buSzPts val="1300"/>
              <a:buFont typeface="Quicksand"/>
              <a:buChar char="○"/>
            </a:pPr>
            <a:r>
              <a:rPr lang="en-GB" sz="1300">
                <a:latin typeface="Quicksand"/>
                <a:ea typeface="Quicksand"/>
                <a:cs typeface="Quicksand"/>
                <a:sym typeface="Quicksand"/>
              </a:rPr>
              <a:t>How are you feeling today?</a:t>
            </a:r>
            <a:endParaRPr sz="1300">
              <a:latin typeface="Quicksand"/>
              <a:ea typeface="Quicksand"/>
              <a:cs typeface="Quicksand"/>
              <a:sym typeface="Quicksand"/>
            </a:endParaRPr>
          </a:p>
          <a:p>
            <a:pPr marL="914400" lvl="1" indent="-311150" algn="l" rtl="0">
              <a:lnSpc>
                <a:spcPct val="115000"/>
              </a:lnSpc>
              <a:spcBef>
                <a:spcPts val="0"/>
              </a:spcBef>
              <a:spcAft>
                <a:spcPts val="0"/>
              </a:spcAft>
              <a:buSzPts val="1300"/>
              <a:buFont typeface="Quicksand"/>
              <a:buChar char="○"/>
            </a:pPr>
            <a:r>
              <a:rPr lang="en-GB" sz="1300">
                <a:latin typeface="Quicksand"/>
                <a:ea typeface="Quicksand"/>
                <a:cs typeface="Quicksand"/>
                <a:sym typeface="Quicksand"/>
              </a:rPr>
              <a:t>Which of these best describes how you are feeling?</a:t>
            </a:r>
            <a:endParaRPr sz="1300">
              <a:latin typeface="Quicksand"/>
              <a:ea typeface="Quicksand"/>
              <a:cs typeface="Quicksand"/>
              <a:sym typeface="Quicksand"/>
            </a:endParaRPr>
          </a:p>
          <a:p>
            <a:pPr marL="457200" lvl="0" indent="-311150" algn="l" rtl="0">
              <a:lnSpc>
                <a:spcPct val="115000"/>
              </a:lnSpc>
              <a:spcBef>
                <a:spcPts val="0"/>
              </a:spcBef>
              <a:spcAft>
                <a:spcPts val="0"/>
              </a:spcAft>
              <a:buClr>
                <a:srgbClr val="58B78E"/>
              </a:buClr>
              <a:buSzPts val="1300"/>
              <a:buFont typeface="Roboto Light"/>
              <a:buChar char="●"/>
            </a:pPr>
            <a:r>
              <a:rPr lang="en-GB" sz="1300">
                <a:latin typeface="Quicksand"/>
                <a:ea typeface="Quicksand"/>
                <a:cs typeface="Quicksand"/>
                <a:sym typeface="Quicksand"/>
              </a:rPr>
              <a:t>Students will be asked five sentiment and experience questions from the ARACY framework, which are anonymous</a:t>
            </a:r>
            <a:endParaRPr sz="1300">
              <a:latin typeface="Quicksand"/>
              <a:ea typeface="Quicksand"/>
              <a:cs typeface="Quicksand"/>
              <a:sym typeface="Quicksand"/>
            </a:endParaRPr>
          </a:p>
          <a:p>
            <a:pPr marL="457200" lvl="0" indent="-311150" algn="l" rtl="0">
              <a:lnSpc>
                <a:spcPct val="115000"/>
              </a:lnSpc>
              <a:spcBef>
                <a:spcPts val="0"/>
              </a:spcBef>
              <a:spcAft>
                <a:spcPts val="0"/>
              </a:spcAft>
              <a:buClr>
                <a:srgbClr val="58B78E"/>
              </a:buClr>
              <a:buSzPts val="1300"/>
              <a:buFont typeface="Roboto Light"/>
              <a:buChar char="●"/>
            </a:pPr>
            <a:r>
              <a:rPr lang="en-GB" sz="1300">
                <a:latin typeface="Quicksand"/>
                <a:ea typeface="Quicksand"/>
                <a:cs typeface="Quicksand"/>
                <a:sym typeface="Quicksand"/>
              </a:rPr>
              <a:t>Students can reach out for help</a:t>
            </a:r>
            <a:endParaRPr sz="1300">
              <a:latin typeface="Quicksand"/>
              <a:ea typeface="Quicksand"/>
              <a:cs typeface="Quicksand"/>
              <a:sym typeface="Quicksand"/>
            </a:endParaRPr>
          </a:p>
          <a:p>
            <a:pPr marL="457200" lvl="0" indent="-311150" algn="l" rtl="0">
              <a:lnSpc>
                <a:spcPct val="115000"/>
              </a:lnSpc>
              <a:spcBef>
                <a:spcPts val="0"/>
              </a:spcBef>
              <a:spcAft>
                <a:spcPts val="0"/>
              </a:spcAft>
              <a:buClr>
                <a:srgbClr val="58B78E"/>
              </a:buClr>
              <a:buSzPts val="1300"/>
              <a:buFont typeface="Quicksand"/>
              <a:buChar char="●"/>
            </a:pPr>
            <a:r>
              <a:rPr lang="en-GB" sz="1300">
                <a:latin typeface="Quicksand"/>
                <a:ea typeface="Quicksand"/>
                <a:cs typeface="Quicksand"/>
                <a:sym typeface="Quicksand"/>
              </a:rPr>
              <a:t>Students can share gratitude with a peer or staff member</a:t>
            </a:r>
            <a:endParaRPr sz="1300">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300">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endParaRPr>
              <a:solidFill>
                <a:schemeClr val="dk1"/>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a:latin typeface="Quicksand"/>
              <a:ea typeface="Quicksand"/>
              <a:cs typeface="Quicksand"/>
              <a:sym typeface="Quicksand"/>
            </a:endParaRPr>
          </a:p>
        </p:txBody>
      </p:sp>
      <p:sp>
        <p:nvSpPr>
          <p:cNvPr id="321" name="Google Shape;321;p52"/>
          <p:cNvSpPr txBox="1"/>
          <p:nvPr/>
        </p:nvSpPr>
        <p:spPr>
          <a:xfrm>
            <a:off x="519325" y="992625"/>
            <a:ext cx="3516900" cy="5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2400">
                <a:solidFill>
                  <a:schemeClr val="dk1"/>
                </a:solidFill>
                <a:latin typeface="Quicksand"/>
                <a:ea typeface="Quicksand"/>
                <a:cs typeface="Quicksand"/>
                <a:sym typeface="Quicksand"/>
              </a:rPr>
              <a:t>How does Pulse work?</a:t>
            </a:r>
            <a:endParaRPr sz="2400" b="1">
              <a:solidFill>
                <a:schemeClr val="dk1"/>
              </a:solidFill>
              <a:latin typeface="Quicksand"/>
              <a:ea typeface="Quicksand"/>
              <a:cs typeface="Quicksand"/>
              <a:sym typeface="Quicksand"/>
            </a:endParaRPr>
          </a:p>
        </p:txBody>
      </p:sp>
      <p:cxnSp>
        <p:nvCxnSpPr>
          <p:cNvPr id="322" name="Google Shape;322;p52"/>
          <p:cNvCxnSpPr/>
          <p:nvPr/>
        </p:nvCxnSpPr>
        <p:spPr>
          <a:xfrm>
            <a:off x="620825" y="1606425"/>
            <a:ext cx="454200" cy="0"/>
          </a:xfrm>
          <a:prstGeom prst="straightConnector1">
            <a:avLst/>
          </a:prstGeom>
          <a:noFill/>
          <a:ln w="28575" cap="flat" cmpd="sng">
            <a:solidFill>
              <a:srgbClr val="000000"/>
            </a:solidFill>
            <a:prstDash val="solid"/>
            <a:round/>
            <a:headEnd type="none" w="med" len="med"/>
            <a:tailEnd type="none" w="med" len="med"/>
          </a:ln>
        </p:spPr>
      </p:cxnSp>
      <p:pic>
        <p:nvPicPr>
          <p:cNvPr id="323" name="Google Shape;323;p52"/>
          <p:cNvPicPr preferRelativeResize="0"/>
          <p:nvPr/>
        </p:nvPicPr>
        <p:blipFill rotWithShape="1">
          <a:blip r:embed="rId4">
            <a:alphaModFix/>
          </a:blip>
          <a:srcRect r="43560"/>
          <a:stretch/>
        </p:blipFill>
        <p:spPr>
          <a:xfrm>
            <a:off x="6002074" y="840725"/>
            <a:ext cx="3213927" cy="3626501"/>
          </a:xfrm>
          <a:prstGeom prst="rect">
            <a:avLst/>
          </a:prstGeom>
          <a:noFill/>
          <a:ln>
            <a:noFill/>
          </a:ln>
        </p:spPr>
      </p:pic>
      <p:pic>
        <p:nvPicPr>
          <p:cNvPr id="324" name="Google Shape;324;p52"/>
          <p:cNvPicPr preferRelativeResize="0"/>
          <p:nvPr/>
        </p:nvPicPr>
        <p:blipFill rotWithShape="1">
          <a:blip r:embed="rId5">
            <a:alphaModFix/>
          </a:blip>
          <a:srcRect r="49874"/>
          <a:stretch/>
        </p:blipFill>
        <p:spPr>
          <a:xfrm rot="-195454">
            <a:off x="4263975" y="910401"/>
            <a:ext cx="2602948" cy="3322701"/>
          </a:xfrm>
          <a:prstGeom prst="rect">
            <a:avLst/>
          </a:prstGeom>
          <a:noFill/>
          <a:ln>
            <a:noFill/>
          </a:ln>
        </p:spPr>
      </p:pic>
      <p:pic>
        <p:nvPicPr>
          <p:cNvPr id="325" name="Google Shape;325;p52"/>
          <p:cNvPicPr preferRelativeResize="0"/>
          <p:nvPr/>
        </p:nvPicPr>
        <p:blipFill>
          <a:blip r:embed="rId6">
            <a:alphaModFix/>
          </a:blip>
          <a:stretch>
            <a:fillRect/>
          </a:stretch>
        </p:blipFill>
        <p:spPr>
          <a:xfrm>
            <a:off x="7046425" y="4439250"/>
            <a:ext cx="1752949" cy="456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3"/>
          <p:cNvSpPr txBox="1"/>
          <p:nvPr/>
        </p:nvSpPr>
        <p:spPr>
          <a:xfrm>
            <a:off x="438375" y="1305725"/>
            <a:ext cx="3301200" cy="9891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Take into </a:t>
            </a:r>
            <a:r>
              <a:rPr lang="en-GB" sz="2400" b="1">
                <a:solidFill>
                  <a:srgbClr val="232323"/>
                </a:solidFill>
                <a:latin typeface="Quicksand"/>
                <a:ea typeface="Quicksand"/>
                <a:cs typeface="Quicksand"/>
                <a:sym typeface="Quicksand"/>
              </a:rPr>
              <a:t>Consideration</a:t>
            </a:r>
            <a:endParaRPr sz="24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cxnSp>
        <p:nvCxnSpPr>
          <p:cNvPr id="331" name="Google Shape;331;p53"/>
          <p:cNvCxnSpPr/>
          <p:nvPr/>
        </p:nvCxnSpPr>
        <p:spPr>
          <a:xfrm>
            <a:off x="438375" y="2294825"/>
            <a:ext cx="454200" cy="0"/>
          </a:xfrm>
          <a:prstGeom prst="straightConnector1">
            <a:avLst/>
          </a:prstGeom>
          <a:noFill/>
          <a:ln w="28575" cap="flat" cmpd="sng">
            <a:solidFill>
              <a:srgbClr val="000000"/>
            </a:solidFill>
            <a:prstDash val="solid"/>
            <a:round/>
            <a:headEnd type="none" w="med" len="med"/>
            <a:tailEnd type="none" w="med" len="med"/>
          </a:ln>
        </p:spPr>
      </p:cxnSp>
      <p:sp>
        <p:nvSpPr>
          <p:cNvPr id="332" name="Google Shape;332;p53"/>
          <p:cNvSpPr txBox="1"/>
          <p:nvPr/>
        </p:nvSpPr>
        <p:spPr>
          <a:xfrm>
            <a:off x="3648400" y="1305725"/>
            <a:ext cx="4436700" cy="1663800"/>
          </a:xfrm>
          <a:prstGeom prst="rect">
            <a:avLst/>
          </a:prstGeom>
          <a:noFill/>
          <a:ln>
            <a:noFill/>
          </a:ln>
        </p:spPr>
        <p:txBody>
          <a:bodyPr spcFirstLastPara="1" wrap="square" lIns="91425" tIns="91425" rIns="91425" bIns="91425" anchor="t" anchorCtr="0">
            <a:noAutofit/>
          </a:bodyPr>
          <a:lstStyle/>
          <a:p>
            <a:pPr marL="390525" lvl="0" indent="-238125" algn="l" rtl="0">
              <a:spcBef>
                <a:spcPts val="0"/>
              </a:spcBef>
              <a:spcAft>
                <a:spcPts val="0"/>
              </a:spcAft>
              <a:buClr>
                <a:srgbClr val="58B78E"/>
              </a:buClr>
              <a:buSzPts val="1200"/>
              <a:buFont typeface="Quicksand"/>
              <a:buChar char="●"/>
            </a:pPr>
            <a:r>
              <a:rPr lang="en-GB" sz="1200">
                <a:solidFill>
                  <a:srgbClr val="232323"/>
                </a:solidFill>
                <a:latin typeface="Quicksand"/>
                <a:ea typeface="Quicksand"/>
                <a:cs typeface="Quicksand"/>
                <a:sym typeface="Quicksand"/>
              </a:rPr>
              <a:t>Most students will check-in in the time you set aside to do it each week, but will </a:t>
            </a:r>
            <a:r>
              <a:rPr lang="en-GB" sz="1200" b="1">
                <a:solidFill>
                  <a:srgbClr val="232323"/>
                </a:solidFill>
                <a:latin typeface="Quicksand"/>
                <a:ea typeface="Quicksand"/>
                <a:cs typeface="Quicksand"/>
                <a:sym typeface="Quicksand"/>
              </a:rPr>
              <a:t>also be able to complete additional check-ins throughout the week.</a:t>
            </a:r>
            <a:endParaRPr sz="1200" b="1">
              <a:solidFill>
                <a:srgbClr val="232323"/>
              </a:solidFill>
              <a:latin typeface="Quicksand"/>
              <a:ea typeface="Quicksand"/>
              <a:cs typeface="Quicksand"/>
              <a:sym typeface="Quicksand"/>
            </a:endParaRPr>
          </a:p>
          <a:p>
            <a:pPr marL="390525" lvl="0" indent="-238125" algn="l" rtl="0">
              <a:spcBef>
                <a:spcPts val="500"/>
              </a:spcBef>
              <a:spcAft>
                <a:spcPts val="0"/>
              </a:spcAft>
              <a:buClr>
                <a:srgbClr val="58B78E"/>
              </a:buClr>
              <a:buSzPts val="1200"/>
              <a:buFont typeface="Quicksand"/>
              <a:buChar char="●"/>
            </a:pPr>
            <a:r>
              <a:rPr lang="en-GB" sz="1200">
                <a:solidFill>
                  <a:srgbClr val="232323"/>
                </a:solidFill>
                <a:latin typeface="Quicksand"/>
                <a:ea typeface="Quicksand"/>
                <a:cs typeface="Quicksand"/>
                <a:sym typeface="Quicksand"/>
              </a:rPr>
              <a:t>When a student </a:t>
            </a:r>
            <a:r>
              <a:rPr lang="en-GB" sz="1200" b="1">
                <a:solidFill>
                  <a:srgbClr val="232323"/>
                </a:solidFill>
                <a:latin typeface="Quicksand"/>
                <a:ea typeface="Quicksand"/>
                <a:cs typeface="Quicksand"/>
                <a:sym typeface="Quicksand"/>
              </a:rPr>
              <a:t>reaches out for help</a:t>
            </a:r>
            <a:r>
              <a:rPr lang="en-GB" sz="1200">
                <a:solidFill>
                  <a:srgbClr val="232323"/>
                </a:solidFill>
                <a:latin typeface="Quicksand"/>
                <a:ea typeface="Quicksand"/>
                <a:cs typeface="Quicksand"/>
                <a:sym typeface="Quicksand"/>
              </a:rPr>
              <a:t>, the staff member they reach out to will receive an </a:t>
            </a:r>
            <a:r>
              <a:rPr lang="en-GB" sz="1200" b="1">
                <a:solidFill>
                  <a:srgbClr val="232323"/>
                </a:solidFill>
                <a:latin typeface="Quicksand"/>
                <a:ea typeface="Quicksand"/>
                <a:cs typeface="Quicksand"/>
                <a:sym typeface="Quicksand"/>
              </a:rPr>
              <a:t>email notification and notification in Pulse</a:t>
            </a:r>
            <a:endParaRPr sz="1200" b="1">
              <a:solidFill>
                <a:srgbClr val="232323"/>
              </a:solidFill>
              <a:latin typeface="Quicksand"/>
              <a:ea typeface="Quicksand"/>
              <a:cs typeface="Quicksand"/>
              <a:sym typeface="Quicksand"/>
            </a:endParaRPr>
          </a:p>
          <a:p>
            <a:pPr marL="390525" lvl="0" indent="-238125" algn="l" rtl="0">
              <a:spcBef>
                <a:spcPts val="500"/>
              </a:spcBef>
              <a:spcAft>
                <a:spcPts val="0"/>
              </a:spcAft>
              <a:buClr>
                <a:srgbClr val="58B78E"/>
              </a:buClr>
              <a:buSzPts val="1200"/>
              <a:buFont typeface="Quicksand"/>
              <a:buChar char="●"/>
            </a:pPr>
            <a:r>
              <a:rPr lang="en-GB" sz="1200">
                <a:solidFill>
                  <a:srgbClr val="232323"/>
                </a:solidFill>
                <a:latin typeface="Quicksand"/>
                <a:ea typeface="Quicksand"/>
                <a:cs typeface="Quicksand"/>
                <a:sym typeface="Quicksand"/>
              </a:rPr>
              <a:t>Students will receive an </a:t>
            </a:r>
            <a:r>
              <a:rPr lang="en-GB" sz="1200" b="1">
                <a:solidFill>
                  <a:srgbClr val="232323"/>
                </a:solidFill>
                <a:latin typeface="Quicksand"/>
                <a:ea typeface="Quicksand"/>
                <a:cs typeface="Quicksand"/>
                <a:sym typeface="Quicksand"/>
              </a:rPr>
              <a:t>email prompting</a:t>
            </a:r>
            <a:r>
              <a:rPr lang="en-GB" sz="1200">
                <a:solidFill>
                  <a:srgbClr val="232323"/>
                </a:solidFill>
                <a:latin typeface="Quicksand"/>
                <a:ea typeface="Quicksand"/>
                <a:cs typeface="Quicksand"/>
                <a:sym typeface="Quicksand"/>
              </a:rPr>
              <a:t> them to check in at the same time each week. </a:t>
            </a:r>
            <a:endParaRPr sz="1200">
              <a:solidFill>
                <a:srgbClr val="232323"/>
              </a:solidFill>
              <a:latin typeface="Quicksand"/>
              <a:ea typeface="Quicksand"/>
              <a:cs typeface="Quicksand"/>
              <a:sym typeface="Quicksand"/>
            </a:endParaRPr>
          </a:p>
          <a:p>
            <a:pPr marL="390525" lvl="0" indent="-238125" algn="l" rtl="0">
              <a:spcBef>
                <a:spcPts val="500"/>
              </a:spcBef>
              <a:spcAft>
                <a:spcPts val="0"/>
              </a:spcAft>
              <a:buClr>
                <a:srgbClr val="58B78E"/>
              </a:buClr>
              <a:buSzPts val="1200"/>
              <a:buFont typeface="Quicksand"/>
              <a:buChar char="●"/>
            </a:pPr>
            <a:r>
              <a:rPr lang="en-GB" sz="1200">
                <a:solidFill>
                  <a:srgbClr val="232323"/>
                </a:solidFill>
                <a:latin typeface="Quicksand"/>
                <a:ea typeface="Quicksand"/>
                <a:cs typeface="Quicksand"/>
                <a:sym typeface="Quicksand"/>
              </a:rPr>
              <a:t>Students who have </a:t>
            </a:r>
            <a:r>
              <a:rPr lang="en-GB" sz="1200" b="1">
                <a:solidFill>
                  <a:srgbClr val="232323"/>
                </a:solidFill>
                <a:latin typeface="Quicksand"/>
                <a:ea typeface="Quicksand"/>
                <a:cs typeface="Quicksand"/>
                <a:sym typeface="Quicksand"/>
              </a:rPr>
              <a:t>not completed</a:t>
            </a:r>
            <a:r>
              <a:rPr lang="en-GB" sz="1200">
                <a:solidFill>
                  <a:srgbClr val="232323"/>
                </a:solidFill>
                <a:latin typeface="Quicksand"/>
                <a:ea typeface="Quicksand"/>
                <a:cs typeface="Quicksand"/>
                <a:sym typeface="Quicksand"/>
              </a:rPr>
              <a:t> a check-in for the week will also receive a reminder email.</a:t>
            </a:r>
            <a:endParaRPr sz="1200">
              <a:solidFill>
                <a:srgbClr val="232323"/>
              </a:solidFill>
              <a:latin typeface="Quicksand"/>
              <a:ea typeface="Quicksand"/>
              <a:cs typeface="Quicksand"/>
              <a:sym typeface="Quicksand"/>
            </a:endParaRPr>
          </a:p>
          <a:p>
            <a:pPr marL="390525" lvl="0" indent="-238125" algn="l" rtl="0">
              <a:spcBef>
                <a:spcPts val="500"/>
              </a:spcBef>
              <a:spcAft>
                <a:spcPts val="0"/>
              </a:spcAft>
              <a:buClr>
                <a:srgbClr val="58B78E"/>
              </a:buClr>
              <a:buSzPts val="1200"/>
              <a:buFont typeface="Quicksand"/>
              <a:buChar char="●"/>
            </a:pPr>
            <a:r>
              <a:rPr lang="en-GB" sz="1200">
                <a:solidFill>
                  <a:srgbClr val="232323"/>
                </a:solidFill>
                <a:latin typeface="Quicksand"/>
                <a:ea typeface="Quicksand"/>
                <a:cs typeface="Quicksand"/>
                <a:sym typeface="Quicksand"/>
              </a:rPr>
              <a:t>When this second reminder email goes out, </a:t>
            </a:r>
            <a:r>
              <a:rPr lang="en-GB" sz="1200" b="1">
                <a:solidFill>
                  <a:srgbClr val="232323"/>
                </a:solidFill>
                <a:latin typeface="Quicksand"/>
                <a:ea typeface="Quicksand"/>
                <a:cs typeface="Quicksand"/>
                <a:sym typeface="Quicksand"/>
              </a:rPr>
              <a:t>staff will receive an email reminder to login</a:t>
            </a:r>
            <a:r>
              <a:rPr lang="en-GB" sz="1200">
                <a:solidFill>
                  <a:srgbClr val="232323"/>
                </a:solidFill>
                <a:latin typeface="Quicksand"/>
                <a:ea typeface="Quicksand"/>
                <a:cs typeface="Quicksand"/>
                <a:sym typeface="Quicksand"/>
              </a:rPr>
              <a:t> to the dashboard to check their student data.</a:t>
            </a:r>
            <a:endParaRPr sz="1200">
              <a:solidFill>
                <a:srgbClr val="232323"/>
              </a:solidFill>
              <a:latin typeface="Quicksand"/>
              <a:ea typeface="Quicksand"/>
              <a:cs typeface="Quicksand"/>
              <a:sym typeface="Quicksand"/>
            </a:endParaRPr>
          </a:p>
          <a:p>
            <a:pPr marL="0" lvl="0" indent="0" algn="l" rtl="0">
              <a:spcBef>
                <a:spcPts val="500"/>
              </a:spcBef>
              <a:spcAft>
                <a:spcPts val="500"/>
              </a:spcAft>
              <a:buNone/>
            </a:pPr>
            <a:endParaRPr sz="1200">
              <a:solidFill>
                <a:srgbClr val="232323"/>
              </a:solidFill>
              <a:latin typeface="Quicksand"/>
              <a:ea typeface="Quicksand"/>
              <a:cs typeface="Quicksand"/>
              <a:sym typeface="Quicksa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4"/>
          <p:cNvSpPr txBox="1"/>
          <p:nvPr/>
        </p:nvSpPr>
        <p:spPr>
          <a:xfrm>
            <a:off x="438375" y="1324250"/>
            <a:ext cx="2759400" cy="9891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a:solidFill>
                  <a:schemeClr val="lt1"/>
                </a:solidFill>
                <a:latin typeface="Quicksand"/>
                <a:ea typeface="Quicksand"/>
                <a:cs typeface="Quicksand"/>
                <a:sym typeface="Quicksand"/>
              </a:rPr>
              <a:t>Navigating the </a:t>
            </a:r>
            <a:r>
              <a:rPr lang="en-GB" sz="2400" b="1">
                <a:solidFill>
                  <a:schemeClr val="lt1"/>
                </a:solidFill>
                <a:latin typeface="Quicksand"/>
                <a:ea typeface="Quicksand"/>
                <a:cs typeface="Quicksand"/>
                <a:sym typeface="Quicksand"/>
              </a:rPr>
              <a:t>Pulse Dashboard</a:t>
            </a:r>
            <a:endParaRPr sz="2400" b="1">
              <a:solidFill>
                <a:schemeClr val="lt1"/>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chemeClr val="lt1"/>
              </a:solidFill>
              <a:latin typeface="Quicksand"/>
              <a:ea typeface="Quicksand"/>
              <a:cs typeface="Quicksand"/>
              <a:sym typeface="Quicksand"/>
            </a:endParaRPr>
          </a:p>
        </p:txBody>
      </p:sp>
      <p:cxnSp>
        <p:nvCxnSpPr>
          <p:cNvPr id="338" name="Google Shape;338;p54"/>
          <p:cNvCxnSpPr/>
          <p:nvPr/>
        </p:nvCxnSpPr>
        <p:spPr>
          <a:xfrm>
            <a:off x="438375" y="2313350"/>
            <a:ext cx="454200" cy="0"/>
          </a:xfrm>
          <a:prstGeom prst="straightConnector1">
            <a:avLst/>
          </a:prstGeom>
          <a:noFill/>
          <a:ln w="28575" cap="flat" cmpd="sng">
            <a:solidFill>
              <a:schemeClr val="lt1"/>
            </a:solidFill>
            <a:prstDash val="solid"/>
            <a:round/>
            <a:headEnd type="none" w="med" len="med"/>
            <a:tailEnd type="none" w="med" len="med"/>
          </a:ln>
        </p:spPr>
      </p:cxnSp>
      <p:pic>
        <p:nvPicPr>
          <p:cNvPr id="339" name="Google Shape;339;p54" title="Student Pulse Dashboard.mp4">
            <a:hlinkClick r:id="rId3"/>
          </p:cNvPr>
          <p:cNvPicPr preferRelativeResize="0"/>
          <p:nvPr/>
        </p:nvPicPr>
        <p:blipFill>
          <a:blip r:embed="rId4">
            <a:alphaModFix/>
          </a:blip>
          <a:stretch>
            <a:fillRect/>
          </a:stretch>
        </p:blipFill>
        <p:spPr>
          <a:xfrm>
            <a:off x="3484050" y="1195000"/>
            <a:ext cx="4951475" cy="23674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55"/>
          <p:cNvPicPr preferRelativeResize="0"/>
          <p:nvPr/>
        </p:nvPicPr>
        <p:blipFill rotWithShape="1">
          <a:blip r:embed="rId3">
            <a:alphaModFix/>
          </a:blip>
          <a:srcRect l="30070" r="34394"/>
          <a:stretch/>
        </p:blipFill>
        <p:spPr>
          <a:xfrm>
            <a:off x="6403475" y="0"/>
            <a:ext cx="2740526" cy="5143499"/>
          </a:xfrm>
          <a:prstGeom prst="rect">
            <a:avLst/>
          </a:prstGeom>
          <a:noFill/>
          <a:ln>
            <a:noFill/>
          </a:ln>
        </p:spPr>
      </p:pic>
      <p:sp>
        <p:nvSpPr>
          <p:cNvPr id="345" name="Google Shape;345;p55"/>
          <p:cNvSpPr txBox="1"/>
          <p:nvPr/>
        </p:nvSpPr>
        <p:spPr>
          <a:xfrm>
            <a:off x="388575" y="615175"/>
            <a:ext cx="6161400" cy="592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2300">
                <a:latin typeface="Quicksand"/>
                <a:ea typeface="Quicksand"/>
                <a:cs typeface="Quicksand"/>
                <a:sym typeface="Quicksand"/>
              </a:rPr>
              <a:t>If a student </a:t>
            </a:r>
            <a:r>
              <a:rPr lang="en-GB" sz="2300" b="1">
                <a:latin typeface="Quicksand"/>
                <a:ea typeface="Quicksand"/>
                <a:cs typeface="Quicksand"/>
                <a:sym typeface="Quicksand"/>
              </a:rPr>
              <a:t>approaches you for help: </a:t>
            </a:r>
            <a:endParaRPr sz="2300" b="1">
              <a:latin typeface="Quicksand"/>
              <a:ea typeface="Quicksand"/>
              <a:cs typeface="Quicksand"/>
              <a:sym typeface="Quicksand"/>
            </a:endParaRPr>
          </a:p>
          <a:p>
            <a:pPr marL="0" lvl="0" indent="0" algn="l" rtl="0">
              <a:lnSpc>
                <a:spcPct val="100000"/>
              </a:lnSpc>
              <a:spcBef>
                <a:spcPts val="1600"/>
              </a:spcBef>
              <a:spcAft>
                <a:spcPts val="1600"/>
              </a:spcAft>
              <a:buNone/>
            </a:pPr>
            <a:endParaRPr sz="2300" b="1">
              <a:latin typeface="Quicksand"/>
              <a:ea typeface="Quicksand"/>
              <a:cs typeface="Quicksand"/>
              <a:sym typeface="Quicksand"/>
            </a:endParaRPr>
          </a:p>
        </p:txBody>
      </p:sp>
      <p:sp>
        <p:nvSpPr>
          <p:cNvPr id="346" name="Google Shape;346;p55"/>
          <p:cNvSpPr txBox="1"/>
          <p:nvPr/>
        </p:nvSpPr>
        <p:spPr>
          <a:xfrm>
            <a:off x="280800" y="1283875"/>
            <a:ext cx="5298900" cy="14646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Quicksand Medium"/>
              <a:buAutoNum type="arabicPeriod"/>
            </a:pPr>
            <a:r>
              <a:rPr lang="en-GB" sz="1100">
                <a:latin typeface="Quicksand Medium"/>
                <a:ea typeface="Quicksand Medium"/>
                <a:cs typeface="Quicksand Medium"/>
                <a:sym typeface="Quicksand Medium"/>
              </a:rPr>
              <a:t>It is because they trust you.</a:t>
            </a:r>
            <a:endParaRPr sz="1100">
              <a:latin typeface="Quicksand Medium"/>
              <a:ea typeface="Quicksand Medium"/>
              <a:cs typeface="Quicksand Medium"/>
              <a:sym typeface="Quicksand Medium"/>
            </a:endParaRPr>
          </a:p>
          <a:p>
            <a:pPr marL="457200" lvl="0" indent="-298450" algn="l" rtl="0">
              <a:lnSpc>
                <a:spcPct val="115000"/>
              </a:lnSpc>
              <a:spcBef>
                <a:spcPts val="0"/>
              </a:spcBef>
              <a:spcAft>
                <a:spcPts val="0"/>
              </a:spcAft>
              <a:buSzPts val="1100"/>
              <a:buFont typeface="Quicksand Medium"/>
              <a:buAutoNum type="arabicPeriod"/>
            </a:pPr>
            <a:r>
              <a:rPr lang="en-GB" sz="1100">
                <a:latin typeface="Quicksand Medium"/>
                <a:ea typeface="Quicksand Medium"/>
                <a:cs typeface="Quicksand Medium"/>
                <a:sym typeface="Quicksand Medium"/>
              </a:rPr>
              <a:t>Listen without asking too many questions at first or interrupting them.</a:t>
            </a:r>
            <a:endParaRPr sz="1100">
              <a:latin typeface="Quicksand Medium"/>
              <a:ea typeface="Quicksand Medium"/>
              <a:cs typeface="Quicksand Medium"/>
              <a:sym typeface="Quicksand Medium"/>
            </a:endParaRPr>
          </a:p>
          <a:p>
            <a:pPr marL="457200" lvl="0" indent="-298450" algn="l" rtl="0">
              <a:lnSpc>
                <a:spcPct val="115000"/>
              </a:lnSpc>
              <a:spcBef>
                <a:spcPts val="0"/>
              </a:spcBef>
              <a:spcAft>
                <a:spcPts val="0"/>
              </a:spcAft>
              <a:buSzPts val="1100"/>
              <a:buFont typeface="Quicksand Medium"/>
              <a:buAutoNum type="arabicPeriod"/>
            </a:pPr>
            <a:r>
              <a:rPr lang="en-GB" sz="1100">
                <a:latin typeface="Quicksand Medium"/>
                <a:ea typeface="Quicksand Medium"/>
                <a:cs typeface="Quicksand Medium"/>
                <a:sym typeface="Quicksand Medium"/>
              </a:rPr>
              <a:t>Try to give them your full attention.</a:t>
            </a:r>
            <a:endParaRPr sz="1100">
              <a:latin typeface="Quicksand Medium"/>
              <a:ea typeface="Quicksand Medium"/>
              <a:cs typeface="Quicksand Medium"/>
              <a:sym typeface="Quicksand Medium"/>
            </a:endParaRPr>
          </a:p>
          <a:p>
            <a:pPr marL="457200" lvl="0" indent="-298450" algn="l" rtl="0">
              <a:lnSpc>
                <a:spcPct val="115000"/>
              </a:lnSpc>
              <a:spcBef>
                <a:spcPts val="0"/>
              </a:spcBef>
              <a:spcAft>
                <a:spcPts val="0"/>
              </a:spcAft>
              <a:buSzPts val="1100"/>
              <a:buFont typeface="Quicksand Medium"/>
              <a:buAutoNum type="arabicPeriod"/>
            </a:pPr>
            <a:r>
              <a:rPr lang="en-GB" sz="1100">
                <a:latin typeface="Quicksand Medium"/>
                <a:ea typeface="Quicksand Medium"/>
                <a:cs typeface="Quicksand Medium"/>
                <a:sym typeface="Quicksand Medium"/>
              </a:rPr>
              <a:t>Try not to minimise their feelings, thoughts, or situation. </a:t>
            </a:r>
            <a:endParaRPr sz="1100">
              <a:latin typeface="Quicksand Medium"/>
              <a:ea typeface="Quicksand Medium"/>
              <a:cs typeface="Quicksand Medium"/>
              <a:sym typeface="Quicksand Medium"/>
            </a:endParaRPr>
          </a:p>
          <a:p>
            <a:pPr marL="457200" lvl="0" indent="-298450" algn="l" rtl="0">
              <a:lnSpc>
                <a:spcPct val="115000"/>
              </a:lnSpc>
              <a:spcBef>
                <a:spcPts val="0"/>
              </a:spcBef>
              <a:spcAft>
                <a:spcPts val="0"/>
              </a:spcAft>
              <a:buSzPts val="1100"/>
              <a:buFont typeface="Quicksand Medium"/>
              <a:buAutoNum type="arabicPeriod"/>
            </a:pPr>
            <a:r>
              <a:rPr lang="en-GB" sz="1100">
                <a:latin typeface="Quicksand Medium"/>
                <a:ea typeface="Quicksand Medium"/>
                <a:cs typeface="Quicksand Medium"/>
                <a:sym typeface="Quicksand Medium"/>
              </a:rPr>
              <a:t>Try not to jump to conclusions or judge.</a:t>
            </a:r>
            <a:endParaRPr sz="1100">
              <a:latin typeface="Quicksand Medium"/>
              <a:ea typeface="Quicksand Medium"/>
              <a:cs typeface="Quicksand Medium"/>
              <a:sym typeface="Quicksand Medium"/>
            </a:endParaRPr>
          </a:p>
          <a:p>
            <a:pPr marL="457200" lvl="0" indent="-298450" algn="l" rtl="0">
              <a:lnSpc>
                <a:spcPct val="115000"/>
              </a:lnSpc>
              <a:spcBef>
                <a:spcPts val="0"/>
              </a:spcBef>
              <a:spcAft>
                <a:spcPts val="0"/>
              </a:spcAft>
              <a:buSzPts val="1100"/>
              <a:buFont typeface="Quicksand Medium"/>
              <a:buAutoNum type="arabicPeriod"/>
            </a:pPr>
            <a:r>
              <a:rPr lang="en-GB" sz="1100">
                <a:latin typeface="Quicksand Medium"/>
                <a:ea typeface="Quicksand Medium"/>
                <a:cs typeface="Quicksand Medium"/>
                <a:sym typeface="Quicksand Medium"/>
              </a:rPr>
              <a:t>Thank the student for sharing with you, and acknowledge that you understand that it can be hard to ask for help: </a:t>
            </a:r>
            <a:br>
              <a:rPr lang="en-GB" sz="1100">
                <a:latin typeface="Quicksand Medium"/>
                <a:ea typeface="Quicksand Medium"/>
                <a:cs typeface="Quicksand Medium"/>
                <a:sym typeface="Quicksand Medium"/>
              </a:rPr>
            </a:br>
            <a:endParaRPr sz="1100">
              <a:latin typeface="Quicksand Medium"/>
              <a:ea typeface="Quicksand Medium"/>
              <a:cs typeface="Quicksand Medium"/>
              <a:sym typeface="Quicksand Medium"/>
            </a:endParaRPr>
          </a:p>
          <a:p>
            <a:pPr marL="457200" lvl="0" indent="0" algn="l" rtl="0">
              <a:lnSpc>
                <a:spcPct val="115000"/>
              </a:lnSpc>
              <a:spcBef>
                <a:spcPts val="0"/>
              </a:spcBef>
              <a:spcAft>
                <a:spcPts val="0"/>
              </a:spcAft>
              <a:buNone/>
            </a:pPr>
            <a:r>
              <a:rPr lang="en-GB" sz="1100" i="1">
                <a:solidFill>
                  <a:srgbClr val="666666"/>
                </a:solidFill>
                <a:latin typeface="Quicksand Medium"/>
                <a:ea typeface="Quicksand Medium"/>
                <a:cs typeface="Quicksand Medium"/>
                <a:sym typeface="Quicksand Medium"/>
              </a:rPr>
              <a:t>“I can tell that asking me for help was really difficult for you. That was a brave thing to do. You’ve done the right thing. Let’s figure out what we can do as a next step.”</a:t>
            </a:r>
            <a:br>
              <a:rPr lang="en-GB" sz="1100" i="1">
                <a:solidFill>
                  <a:srgbClr val="666666"/>
                </a:solidFill>
                <a:latin typeface="Quicksand Medium"/>
                <a:ea typeface="Quicksand Medium"/>
                <a:cs typeface="Quicksand Medium"/>
                <a:sym typeface="Quicksand Medium"/>
              </a:rPr>
            </a:br>
            <a:endParaRPr sz="1100" i="1">
              <a:solidFill>
                <a:srgbClr val="666666"/>
              </a:solidFill>
              <a:latin typeface="Quicksand Medium"/>
              <a:ea typeface="Quicksand Medium"/>
              <a:cs typeface="Quicksand Medium"/>
              <a:sym typeface="Quicksand Medium"/>
            </a:endParaRPr>
          </a:p>
          <a:p>
            <a:pPr marL="457200" lvl="0" indent="-298450" algn="l" rtl="0">
              <a:lnSpc>
                <a:spcPct val="115000"/>
              </a:lnSpc>
              <a:spcBef>
                <a:spcPts val="0"/>
              </a:spcBef>
              <a:spcAft>
                <a:spcPts val="0"/>
              </a:spcAft>
              <a:buSzPts val="1100"/>
              <a:buFont typeface="Quicksand Medium"/>
              <a:buAutoNum type="arabicPeriod"/>
            </a:pPr>
            <a:r>
              <a:rPr lang="en-GB" sz="1100">
                <a:latin typeface="Quicksand Medium"/>
                <a:ea typeface="Quicksand Medium"/>
                <a:cs typeface="Quicksand Medium"/>
                <a:sym typeface="Quicksand Medium"/>
              </a:rPr>
              <a:t>Encourage them to seek additional help if needed, or offer to go with them to see a school wellbeing team member.</a:t>
            </a:r>
            <a:br>
              <a:rPr lang="en-GB" sz="1100">
                <a:latin typeface="Quicksand Medium"/>
                <a:ea typeface="Quicksand Medium"/>
                <a:cs typeface="Quicksand Medium"/>
                <a:sym typeface="Quicksand Medium"/>
              </a:rPr>
            </a:br>
            <a:endParaRPr sz="1100" i="1">
              <a:latin typeface="Quicksand Medium"/>
              <a:ea typeface="Quicksand Medium"/>
              <a:cs typeface="Quicksand Medium"/>
              <a:sym typeface="Quicksand Medium"/>
            </a:endParaRPr>
          </a:p>
          <a:p>
            <a:pPr marL="0" lvl="0" indent="0" algn="l" rtl="0">
              <a:lnSpc>
                <a:spcPct val="115000"/>
              </a:lnSpc>
              <a:spcBef>
                <a:spcPts val="0"/>
              </a:spcBef>
              <a:spcAft>
                <a:spcPts val="0"/>
              </a:spcAft>
              <a:buNone/>
            </a:pPr>
            <a:r>
              <a:rPr lang="en-GB" sz="700" i="1">
                <a:latin typeface="Quicksand Medium"/>
                <a:ea typeface="Quicksand Medium"/>
                <a:cs typeface="Quicksand Medium"/>
                <a:sym typeface="Quicksand Medium"/>
              </a:rPr>
              <a:t>*with thanks to Valorie O’Keefe, Consultant Psychologist at Pearson Clinical for these notes</a:t>
            </a:r>
            <a:endParaRPr sz="700" i="1">
              <a:latin typeface="Quicksand Medium"/>
              <a:ea typeface="Quicksand Medium"/>
              <a:cs typeface="Quicksand Medium"/>
              <a:sym typeface="Quicksand Medium"/>
            </a:endParaRPr>
          </a:p>
          <a:p>
            <a:pPr marL="457200" lvl="0" indent="0" algn="l" rtl="0">
              <a:lnSpc>
                <a:spcPct val="115000"/>
              </a:lnSpc>
              <a:spcBef>
                <a:spcPts val="0"/>
              </a:spcBef>
              <a:spcAft>
                <a:spcPts val="0"/>
              </a:spcAft>
              <a:buNone/>
            </a:pPr>
            <a:endParaRPr sz="1100">
              <a:latin typeface="Quicksand Medium"/>
              <a:ea typeface="Quicksand Medium"/>
              <a:cs typeface="Quicksand Medium"/>
              <a:sym typeface="Quicksand Medium"/>
            </a:endParaRPr>
          </a:p>
          <a:p>
            <a:pPr marL="0" lvl="0" indent="0" algn="l" rtl="0">
              <a:spcBef>
                <a:spcPts val="0"/>
              </a:spcBef>
              <a:spcAft>
                <a:spcPts val="0"/>
              </a:spcAft>
              <a:buClr>
                <a:schemeClr val="dk1"/>
              </a:buClr>
              <a:buSzPts val="1100"/>
              <a:buFont typeface="Arial"/>
              <a:buNone/>
            </a:pPr>
            <a:endParaRPr sz="1100">
              <a:latin typeface="Quicksand Medium"/>
              <a:ea typeface="Quicksand Medium"/>
              <a:cs typeface="Quicksand Medium"/>
              <a:sym typeface="Quicksand Medium"/>
            </a:endParaRPr>
          </a:p>
          <a:p>
            <a:pPr marL="0" lvl="0" indent="0" algn="l" rtl="0">
              <a:spcBef>
                <a:spcPts val="0"/>
              </a:spcBef>
              <a:spcAft>
                <a:spcPts val="0"/>
              </a:spcAft>
              <a:buClr>
                <a:srgbClr val="000000"/>
              </a:buClr>
              <a:buSzPts val="1100"/>
              <a:buFont typeface="Arial"/>
              <a:buNone/>
            </a:pPr>
            <a:endParaRPr sz="1100">
              <a:latin typeface="Quicksand Medium"/>
              <a:ea typeface="Quicksand Medium"/>
              <a:cs typeface="Quicksand Medium"/>
              <a:sym typeface="Quicksand Medium"/>
            </a:endParaRPr>
          </a:p>
        </p:txBody>
      </p:sp>
      <p:cxnSp>
        <p:nvCxnSpPr>
          <p:cNvPr id="347" name="Google Shape;347;p55"/>
          <p:cNvCxnSpPr/>
          <p:nvPr/>
        </p:nvCxnSpPr>
        <p:spPr>
          <a:xfrm>
            <a:off x="468425" y="1207675"/>
            <a:ext cx="454200" cy="0"/>
          </a:xfrm>
          <a:prstGeom prst="straightConnector1">
            <a:avLst/>
          </a:prstGeom>
          <a:noFill/>
          <a:ln w="28575" cap="flat" cmpd="sng">
            <a:solidFill>
              <a:srgbClr val="000000"/>
            </a:solidFill>
            <a:prstDash val="solid"/>
            <a:round/>
            <a:headEnd type="none" w="med" len="med"/>
            <a:tailEnd type="none" w="med" len="med"/>
          </a:ln>
        </p:spPr>
      </p:cxnSp>
      <p:pic>
        <p:nvPicPr>
          <p:cNvPr id="348" name="Google Shape;348;p55"/>
          <p:cNvPicPr preferRelativeResize="0"/>
          <p:nvPr/>
        </p:nvPicPr>
        <p:blipFill>
          <a:blip r:embed="rId4">
            <a:alphaModFix/>
          </a:blip>
          <a:stretch>
            <a:fillRect/>
          </a:stretch>
        </p:blipFill>
        <p:spPr>
          <a:xfrm>
            <a:off x="7046425" y="4439250"/>
            <a:ext cx="1752949" cy="456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p:nvPr/>
        </p:nvSpPr>
        <p:spPr>
          <a:xfrm>
            <a:off x="438375" y="1315000"/>
            <a:ext cx="2759400" cy="989100"/>
          </a:xfrm>
          <a:prstGeom prst="rect">
            <a:avLst/>
          </a:prstGeom>
          <a:noFill/>
          <a:ln>
            <a:noFill/>
          </a:ln>
        </p:spPr>
        <p:txBody>
          <a:bodyPr spcFirstLastPara="1" wrap="square" lIns="0" tIns="288000" rIns="378000" bIns="720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GB" sz="2400" b="0" i="0" u="none" strike="noStrike" cap="none">
                <a:solidFill>
                  <a:srgbClr val="232323"/>
                </a:solidFill>
                <a:latin typeface="Quicksand"/>
                <a:ea typeface="Quicksand"/>
                <a:cs typeface="Quicksand"/>
                <a:sym typeface="Quicksand"/>
              </a:rPr>
              <a:t>Pulse </a:t>
            </a:r>
            <a:endParaRPr sz="2400" b="0" i="0" u="none" strike="noStrike" cap="none">
              <a:solidFill>
                <a:srgbClr val="23232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100"/>
              <a:buFont typeface="Arial"/>
              <a:buNone/>
            </a:pPr>
            <a:r>
              <a:rPr lang="en-GB" sz="2400" b="1" i="0" u="none" strike="noStrike" cap="none">
                <a:solidFill>
                  <a:srgbClr val="232323"/>
                </a:solidFill>
                <a:latin typeface="Quicksand"/>
                <a:ea typeface="Quicksand"/>
                <a:cs typeface="Quicksand"/>
                <a:sym typeface="Quicksand"/>
              </a:rPr>
              <a:t>User Flow Chart</a:t>
            </a:r>
            <a:endParaRPr sz="2400" b="1" i="0" u="none" strike="noStrike" cap="none">
              <a:solidFill>
                <a:srgbClr val="23232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1100"/>
              <a:buFont typeface="Arial"/>
              <a:buNone/>
            </a:pPr>
            <a:endParaRPr sz="2400" b="0" i="0" u="none" strike="noStrike" cap="none">
              <a:solidFill>
                <a:srgbClr val="232323"/>
              </a:solidFill>
              <a:latin typeface="Quicksand"/>
              <a:ea typeface="Quicksand"/>
              <a:cs typeface="Quicksand"/>
              <a:sym typeface="Quicksand"/>
            </a:endParaRPr>
          </a:p>
        </p:txBody>
      </p:sp>
      <p:cxnSp>
        <p:nvCxnSpPr>
          <p:cNvPr id="354" name="Google Shape;354;p56"/>
          <p:cNvCxnSpPr/>
          <p:nvPr/>
        </p:nvCxnSpPr>
        <p:spPr>
          <a:xfrm>
            <a:off x="438375" y="2304100"/>
            <a:ext cx="454200" cy="0"/>
          </a:xfrm>
          <a:prstGeom prst="straightConnector1">
            <a:avLst/>
          </a:prstGeom>
          <a:noFill/>
          <a:ln w="28575" cap="flat" cmpd="sng">
            <a:solidFill>
              <a:srgbClr val="000000"/>
            </a:solidFill>
            <a:prstDash val="solid"/>
            <a:round/>
            <a:headEnd type="none" w="sm" len="sm"/>
            <a:tailEnd type="none" w="sm" len="sm"/>
          </a:ln>
        </p:spPr>
      </p:cxnSp>
      <p:cxnSp>
        <p:nvCxnSpPr>
          <p:cNvPr id="355" name="Google Shape;355;p56"/>
          <p:cNvCxnSpPr/>
          <p:nvPr/>
        </p:nvCxnSpPr>
        <p:spPr>
          <a:xfrm flipH="1">
            <a:off x="6174316" y="1249344"/>
            <a:ext cx="3600" cy="2583000"/>
          </a:xfrm>
          <a:prstGeom prst="straightConnector1">
            <a:avLst/>
          </a:prstGeom>
          <a:noFill/>
          <a:ln w="19050" cap="flat" cmpd="sng">
            <a:solidFill>
              <a:srgbClr val="515BA5"/>
            </a:solidFill>
            <a:prstDash val="solid"/>
            <a:round/>
            <a:headEnd type="none" w="sm" len="sm"/>
            <a:tailEnd type="oval" w="med" len="med"/>
          </a:ln>
        </p:spPr>
      </p:cxnSp>
      <p:sp>
        <p:nvSpPr>
          <p:cNvPr id="356" name="Google Shape;356;p56"/>
          <p:cNvSpPr/>
          <p:nvPr/>
        </p:nvSpPr>
        <p:spPr>
          <a:xfrm>
            <a:off x="5633118" y="798375"/>
            <a:ext cx="1089600" cy="7482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58B78E"/>
                </a:solidFill>
                <a:latin typeface="Quicksand"/>
                <a:ea typeface="Quicksand"/>
                <a:cs typeface="Quicksand"/>
                <a:sym typeface="Quicksand"/>
              </a:rPr>
              <a:t>Student Check-In</a:t>
            </a:r>
            <a:endParaRPr sz="1400" b="1" i="0" u="none" strike="noStrike" cap="none">
              <a:solidFill>
                <a:srgbClr val="58B78E"/>
              </a:solidFill>
              <a:latin typeface="Quicksand"/>
              <a:ea typeface="Quicksand"/>
              <a:cs typeface="Quicksand"/>
              <a:sym typeface="Quicksand"/>
            </a:endParaRPr>
          </a:p>
        </p:txBody>
      </p:sp>
      <p:sp>
        <p:nvSpPr>
          <p:cNvPr id="357" name="Google Shape;357;p56"/>
          <p:cNvSpPr/>
          <p:nvPr/>
        </p:nvSpPr>
        <p:spPr>
          <a:xfrm>
            <a:off x="4217200" y="1692100"/>
            <a:ext cx="1184100" cy="748200"/>
          </a:xfrm>
          <a:prstGeom prst="rect">
            <a:avLst/>
          </a:prstGeom>
          <a:gradFill>
            <a:gsLst>
              <a:gs pos="0">
                <a:srgbClr val="56B68E"/>
              </a:gs>
              <a:gs pos="100000">
                <a:srgbClr val="515BA5"/>
              </a:gs>
            </a:gsLst>
            <a:lin ang="2700006" scaled="0"/>
          </a:gradFill>
          <a:ln w="9525" cap="flat" cmpd="sng">
            <a:solidFill>
              <a:srgbClr val="56B68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Quicksand"/>
                <a:ea typeface="Quicksand"/>
                <a:cs typeface="Quicksand"/>
                <a:sym typeface="Quicksand"/>
              </a:rPr>
              <a:t>Share findings with students</a:t>
            </a:r>
            <a:endParaRPr sz="1000" b="1" i="0" u="none" strike="noStrike" cap="none">
              <a:solidFill>
                <a:srgbClr val="FFFFFF"/>
              </a:solidFill>
              <a:latin typeface="Quicksand"/>
              <a:ea typeface="Quicksand"/>
              <a:cs typeface="Quicksand"/>
              <a:sym typeface="Quicksand"/>
            </a:endParaRPr>
          </a:p>
        </p:txBody>
      </p:sp>
      <p:sp>
        <p:nvSpPr>
          <p:cNvPr id="358" name="Google Shape;358;p56"/>
          <p:cNvSpPr/>
          <p:nvPr/>
        </p:nvSpPr>
        <p:spPr>
          <a:xfrm>
            <a:off x="6954550" y="1692100"/>
            <a:ext cx="1184100" cy="748200"/>
          </a:xfrm>
          <a:prstGeom prst="rect">
            <a:avLst/>
          </a:prstGeom>
          <a:gradFill>
            <a:gsLst>
              <a:gs pos="0">
                <a:srgbClr val="56B68E"/>
              </a:gs>
              <a:gs pos="100000">
                <a:srgbClr val="515BA5"/>
              </a:gs>
            </a:gsLst>
            <a:lin ang="2700006" scaled="0"/>
          </a:gradFill>
          <a:ln w="9525" cap="flat" cmpd="sng">
            <a:solidFill>
              <a:srgbClr val="56B68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Quicksand"/>
                <a:ea typeface="Quicksand"/>
                <a:cs typeface="Quicksand"/>
                <a:sym typeface="Quicksand"/>
              </a:rPr>
              <a:t>Share findings with staf</a:t>
            </a:r>
            <a:endParaRPr sz="1000" b="1" i="0" u="none" strike="noStrike" cap="none">
              <a:solidFill>
                <a:srgbClr val="FFFFFF"/>
              </a:solidFill>
              <a:latin typeface="Quicksand"/>
              <a:ea typeface="Quicksand"/>
              <a:cs typeface="Quicksand"/>
              <a:sym typeface="Quicksand"/>
            </a:endParaRPr>
          </a:p>
        </p:txBody>
      </p:sp>
      <p:sp>
        <p:nvSpPr>
          <p:cNvPr id="359" name="Google Shape;359;p56"/>
          <p:cNvSpPr txBox="1"/>
          <p:nvPr/>
        </p:nvSpPr>
        <p:spPr>
          <a:xfrm>
            <a:off x="5633125" y="1927400"/>
            <a:ext cx="1089600" cy="280200"/>
          </a:xfrm>
          <a:prstGeom prst="rect">
            <a:avLst/>
          </a:prstGeom>
          <a:solidFill>
            <a:schemeClr val="lt1"/>
          </a:solidFill>
          <a:ln>
            <a:noFill/>
          </a:ln>
        </p:spPr>
        <p:txBody>
          <a:bodyPr spcFirstLastPara="1" wrap="square" lIns="0" tIns="3600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Quicksand"/>
                <a:ea typeface="Quicksand"/>
                <a:cs typeface="Quicksand"/>
                <a:sym typeface="Quicksand"/>
              </a:rPr>
              <a:t>Review Data</a:t>
            </a:r>
            <a:endParaRPr sz="1100" b="1" i="0" u="none" strike="noStrike" cap="none">
              <a:solidFill>
                <a:srgbClr val="000000"/>
              </a:solidFill>
              <a:latin typeface="Quicksand"/>
              <a:ea typeface="Quicksand"/>
              <a:cs typeface="Quicksand"/>
              <a:sym typeface="Quicksand"/>
            </a:endParaRPr>
          </a:p>
        </p:txBody>
      </p:sp>
      <p:sp>
        <p:nvSpPr>
          <p:cNvPr id="360" name="Google Shape;360;p56"/>
          <p:cNvSpPr txBox="1"/>
          <p:nvPr/>
        </p:nvSpPr>
        <p:spPr>
          <a:xfrm>
            <a:off x="5633125" y="2846300"/>
            <a:ext cx="1089600" cy="280200"/>
          </a:xfrm>
          <a:prstGeom prst="rect">
            <a:avLst/>
          </a:prstGeom>
          <a:solidFill>
            <a:schemeClr val="lt1"/>
          </a:solidFill>
          <a:ln>
            <a:noFill/>
          </a:ln>
        </p:spPr>
        <p:txBody>
          <a:bodyPr spcFirstLastPara="1" wrap="square" lIns="0" tIns="3600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Quicksand"/>
                <a:ea typeface="Quicksand"/>
                <a:cs typeface="Quicksand"/>
                <a:sym typeface="Quicksand"/>
              </a:rPr>
              <a:t>Action Plan</a:t>
            </a:r>
            <a:endParaRPr sz="1100" b="1" i="0" u="none" strike="noStrike" cap="none">
              <a:solidFill>
                <a:srgbClr val="000000"/>
              </a:solidFill>
              <a:latin typeface="Quicksand"/>
              <a:ea typeface="Quicksand"/>
              <a:cs typeface="Quicksand"/>
              <a:sym typeface="Quicksand"/>
            </a:endParaRPr>
          </a:p>
        </p:txBody>
      </p:sp>
      <p:sp>
        <p:nvSpPr>
          <p:cNvPr id="361" name="Google Shape;361;p56"/>
          <p:cNvSpPr/>
          <p:nvPr/>
        </p:nvSpPr>
        <p:spPr>
          <a:xfrm>
            <a:off x="3787600" y="2700625"/>
            <a:ext cx="1613700" cy="748200"/>
          </a:xfrm>
          <a:prstGeom prst="rect">
            <a:avLst/>
          </a:prstGeom>
          <a:solidFill>
            <a:srgbClr val="515BA5"/>
          </a:solidFill>
          <a:ln w="9525" cap="flat" cmpd="sng">
            <a:solidFill>
              <a:srgbClr val="56B68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Quicksand"/>
                <a:ea typeface="Quicksand"/>
                <a:cs typeface="Quicksand"/>
                <a:sym typeface="Quicksand"/>
              </a:rPr>
              <a:t>Collect feedback re: Potential courses</a:t>
            </a:r>
            <a:endParaRPr sz="1000" b="1" i="0" u="none" strike="noStrike" cap="none">
              <a:solidFill>
                <a:srgbClr val="FFFFFF"/>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Quicksand"/>
                <a:ea typeface="Quicksand"/>
                <a:cs typeface="Quicksand"/>
                <a:sym typeface="Quicksand"/>
              </a:rPr>
              <a:t>of action</a:t>
            </a:r>
            <a:endParaRPr sz="1000" b="1" i="0" u="none" strike="noStrike" cap="none">
              <a:solidFill>
                <a:srgbClr val="FFFFFF"/>
              </a:solidFill>
              <a:latin typeface="Quicksand"/>
              <a:ea typeface="Quicksand"/>
              <a:cs typeface="Quicksand"/>
              <a:sym typeface="Quicksand"/>
            </a:endParaRPr>
          </a:p>
        </p:txBody>
      </p:sp>
      <p:sp>
        <p:nvSpPr>
          <p:cNvPr id="362" name="Google Shape;362;p56"/>
          <p:cNvSpPr/>
          <p:nvPr/>
        </p:nvSpPr>
        <p:spPr>
          <a:xfrm>
            <a:off x="6954550" y="2700625"/>
            <a:ext cx="1613700" cy="748200"/>
          </a:xfrm>
          <a:prstGeom prst="rect">
            <a:avLst/>
          </a:prstGeom>
          <a:solidFill>
            <a:srgbClr val="515BA5"/>
          </a:solidFill>
          <a:ln w="9525" cap="flat" cmpd="sng">
            <a:solidFill>
              <a:srgbClr val="56B68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Quicksand"/>
                <a:ea typeface="Quicksand"/>
                <a:cs typeface="Quicksand"/>
                <a:sym typeface="Quicksand"/>
              </a:rPr>
              <a:t>Collect feedback re: Potential courses</a:t>
            </a:r>
            <a:endParaRPr sz="1000" b="1" i="0" u="none" strike="noStrike" cap="none">
              <a:solidFill>
                <a:srgbClr val="FFFFFF"/>
              </a:solidFill>
              <a:latin typeface="Quicksand"/>
              <a:ea typeface="Quicksand"/>
              <a:cs typeface="Quicksand"/>
              <a:sym typeface="Quicksand"/>
            </a:endParaRPr>
          </a:p>
          <a:p>
            <a:pPr marL="0" marR="0" lvl="0" indent="0" algn="ctr" rtl="0">
              <a:lnSpc>
                <a:spcPct val="100000"/>
              </a:lnSpc>
              <a:spcBef>
                <a:spcPts val="0"/>
              </a:spcBef>
              <a:spcAft>
                <a:spcPts val="0"/>
              </a:spcAft>
              <a:buClr>
                <a:srgbClr val="000000"/>
              </a:buClr>
              <a:buSzPts val="1000"/>
              <a:buFont typeface="Arial"/>
              <a:buNone/>
            </a:pPr>
            <a:r>
              <a:rPr lang="en-GB" sz="1000" b="1" i="0" u="none" strike="noStrike" cap="none">
                <a:solidFill>
                  <a:srgbClr val="FFFFFF"/>
                </a:solidFill>
                <a:latin typeface="Quicksand"/>
                <a:ea typeface="Quicksand"/>
                <a:cs typeface="Quicksand"/>
                <a:sym typeface="Quicksand"/>
              </a:rPr>
              <a:t>of action</a:t>
            </a:r>
            <a:endParaRPr sz="1000" b="1" i="0" u="none" strike="noStrike" cap="none">
              <a:solidFill>
                <a:srgbClr val="FFFFFF"/>
              </a:solidFill>
              <a:latin typeface="Quicksand"/>
              <a:ea typeface="Quicksand"/>
              <a:cs typeface="Quicksand"/>
              <a:sym typeface="Quicksand"/>
            </a:endParaRPr>
          </a:p>
        </p:txBody>
      </p:sp>
      <p:sp>
        <p:nvSpPr>
          <p:cNvPr id="363" name="Google Shape;363;p56"/>
          <p:cNvSpPr txBox="1"/>
          <p:nvPr/>
        </p:nvSpPr>
        <p:spPr>
          <a:xfrm>
            <a:off x="5633125" y="3955675"/>
            <a:ext cx="1089600" cy="280200"/>
          </a:xfrm>
          <a:prstGeom prst="rect">
            <a:avLst/>
          </a:prstGeom>
          <a:solidFill>
            <a:schemeClr val="lt1"/>
          </a:solidFill>
          <a:ln>
            <a:noFill/>
          </a:ln>
        </p:spPr>
        <p:txBody>
          <a:bodyPr spcFirstLastPara="1" wrap="square" lIns="0" tIns="36000" rIns="0" bIns="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a:solidFill>
                  <a:srgbClr val="000000"/>
                </a:solidFill>
                <a:latin typeface="Quicksand"/>
                <a:ea typeface="Quicksand"/>
                <a:cs typeface="Quicksand"/>
                <a:sym typeface="Quicksand"/>
              </a:rPr>
              <a:t>Communicate</a:t>
            </a:r>
            <a:endParaRPr sz="1100" b="1" i="0" u="none" strike="noStrike" cap="none">
              <a:solidFill>
                <a:srgbClr val="000000"/>
              </a:solidFill>
              <a:latin typeface="Quicksand"/>
              <a:ea typeface="Quicksand"/>
              <a:cs typeface="Quicksand"/>
              <a:sym typeface="Quicksa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67"/>
        <p:cNvGrpSpPr/>
        <p:nvPr/>
      </p:nvGrpSpPr>
      <p:grpSpPr>
        <a:xfrm>
          <a:off x="0" y="0"/>
          <a:ext cx="0" cy="0"/>
          <a:chOff x="0" y="0"/>
          <a:chExt cx="0" cy="0"/>
        </a:xfrm>
      </p:grpSpPr>
      <p:pic>
        <p:nvPicPr>
          <p:cNvPr id="368" name="Google Shape;368;p5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69" name="Google Shape;369;p57"/>
          <p:cNvPicPr preferRelativeResize="0"/>
          <p:nvPr/>
        </p:nvPicPr>
        <p:blipFill rotWithShape="1">
          <a:blip r:embed="rId4">
            <a:alphaModFix/>
          </a:blip>
          <a:srcRect l="51871" t="10787" r="8310" b="-5583"/>
          <a:stretch/>
        </p:blipFill>
        <p:spPr>
          <a:xfrm>
            <a:off x="4363625" y="-3033375"/>
            <a:ext cx="6786627" cy="6208625"/>
          </a:xfrm>
          <a:prstGeom prst="rect">
            <a:avLst/>
          </a:prstGeom>
          <a:noFill/>
          <a:ln>
            <a:noFill/>
          </a:ln>
        </p:spPr>
      </p:pic>
      <p:sp>
        <p:nvSpPr>
          <p:cNvPr id="370" name="Google Shape;370;p57"/>
          <p:cNvSpPr txBox="1"/>
          <p:nvPr/>
        </p:nvSpPr>
        <p:spPr>
          <a:xfrm>
            <a:off x="214300" y="1867188"/>
            <a:ext cx="4550700" cy="21915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lt1"/>
              </a:buClr>
              <a:buSzPts val="1100"/>
              <a:buFont typeface="Quicksand Medium"/>
              <a:buChar char="●"/>
            </a:pPr>
            <a:r>
              <a:rPr lang="en-GB" sz="1100">
                <a:solidFill>
                  <a:schemeClr val="lt1"/>
                </a:solidFill>
                <a:latin typeface="Quicksand Medium"/>
                <a:ea typeface="Quicksand Medium"/>
                <a:cs typeface="Quicksand Medium"/>
                <a:sym typeface="Quicksand Medium"/>
              </a:rPr>
              <a:t>What initiatives do you currently run to address the six different well being domains?</a:t>
            </a:r>
            <a:br>
              <a:rPr lang="en-GB" sz="1100">
                <a:solidFill>
                  <a:schemeClr val="lt1"/>
                </a:solidFill>
                <a:latin typeface="Quicksand Medium"/>
                <a:ea typeface="Quicksand Medium"/>
                <a:cs typeface="Quicksand Medium"/>
                <a:sym typeface="Quicksand Medium"/>
              </a:rPr>
            </a:br>
            <a:endParaRPr sz="1100">
              <a:solidFill>
                <a:schemeClr val="lt1"/>
              </a:solidFill>
              <a:latin typeface="Quicksand Medium"/>
              <a:ea typeface="Quicksand Medium"/>
              <a:cs typeface="Quicksand Medium"/>
              <a:sym typeface="Quicksand Medium"/>
            </a:endParaRPr>
          </a:p>
          <a:p>
            <a:pPr marL="457200" lvl="0" indent="-298450" algn="l" rtl="0">
              <a:lnSpc>
                <a:spcPct val="115000"/>
              </a:lnSpc>
              <a:spcBef>
                <a:spcPts val="0"/>
              </a:spcBef>
              <a:spcAft>
                <a:spcPts val="0"/>
              </a:spcAft>
              <a:buClr>
                <a:schemeClr val="lt1"/>
              </a:buClr>
              <a:buSzPts val="1100"/>
              <a:buFont typeface="Quicksand Medium"/>
              <a:buChar char="●"/>
            </a:pPr>
            <a:r>
              <a:rPr lang="en-GB" sz="1100">
                <a:solidFill>
                  <a:schemeClr val="lt1"/>
                </a:solidFill>
                <a:latin typeface="Quicksand Medium"/>
                <a:ea typeface="Quicksand Medium"/>
                <a:cs typeface="Quicksand Medium"/>
                <a:sym typeface="Quicksand Medium"/>
              </a:rPr>
              <a:t>How will you react if a student comes to you for help? </a:t>
            </a:r>
            <a:br>
              <a:rPr lang="en-GB" sz="1100">
                <a:solidFill>
                  <a:schemeClr val="lt1"/>
                </a:solidFill>
                <a:latin typeface="Quicksand Medium"/>
                <a:ea typeface="Quicksand Medium"/>
                <a:cs typeface="Quicksand Medium"/>
                <a:sym typeface="Quicksand Medium"/>
              </a:rPr>
            </a:br>
            <a:endParaRPr sz="1100">
              <a:solidFill>
                <a:schemeClr val="lt1"/>
              </a:solidFill>
              <a:latin typeface="Quicksand Medium"/>
              <a:ea typeface="Quicksand Medium"/>
              <a:cs typeface="Quicksand Medium"/>
              <a:sym typeface="Quicksand Medium"/>
            </a:endParaRPr>
          </a:p>
          <a:p>
            <a:pPr marL="457200" lvl="0" indent="-298450" algn="l" rtl="0">
              <a:lnSpc>
                <a:spcPct val="115000"/>
              </a:lnSpc>
              <a:spcBef>
                <a:spcPts val="0"/>
              </a:spcBef>
              <a:spcAft>
                <a:spcPts val="0"/>
              </a:spcAft>
              <a:buClr>
                <a:schemeClr val="lt1"/>
              </a:buClr>
              <a:buSzPts val="1100"/>
              <a:buFont typeface="Quicksand Medium"/>
              <a:buChar char="●"/>
            </a:pPr>
            <a:r>
              <a:rPr lang="en-GB" sz="1100">
                <a:solidFill>
                  <a:schemeClr val="lt1"/>
                </a:solidFill>
                <a:latin typeface="Quicksand Medium"/>
                <a:ea typeface="Quicksand Medium"/>
                <a:cs typeface="Quicksand Medium"/>
                <a:sym typeface="Quicksand Medium"/>
              </a:rPr>
              <a:t>Consider doing role plays to practise.</a:t>
            </a:r>
            <a:br>
              <a:rPr lang="en-GB" sz="1100">
                <a:solidFill>
                  <a:schemeClr val="lt1"/>
                </a:solidFill>
                <a:latin typeface="Quicksand Medium"/>
                <a:ea typeface="Quicksand Medium"/>
                <a:cs typeface="Quicksand Medium"/>
                <a:sym typeface="Quicksand Medium"/>
              </a:rPr>
            </a:br>
            <a:endParaRPr sz="1100">
              <a:solidFill>
                <a:schemeClr val="lt1"/>
              </a:solidFill>
              <a:latin typeface="Quicksand Medium"/>
              <a:ea typeface="Quicksand Medium"/>
              <a:cs typeface="Quicksand Medium"/>
              <a:sym typeface="Quicksand Medium"/>
            </a:endParaRPr>
          </a:p>
          <a:p>
            <a:pPr marL="457200" lvl="0" indent="-298450" algn="l" rtl="0">
              <a:lnSpc>
                <a:spcPct val="115000"/>
              </a:lnSpc>
              <a:spcBef>
                <a:spcPts val="0"/>
              </a:spcBef>
              <a:spcAft>
                <a:spcPts val="0"/>
              </a:spcAft>
              <a:buClr>
                <a:schemeClr val="lt1"/>
              </a:buClr>
              <a:buSzPts val="1100"/>
              <a:buFont typeface="Quicksand Medium"/>
              <a:buChar char="●"/>
            </a:pPr>
            <a:r>
              <a:rPr lang="en-GB" sz="1100">
                <a:solidFill>
                  <a:schemeClr val="lt1"/>
                </a:solidFill>
                <a:latin typeface="Quicksand Medium"/>
                <a:ea typeface="Quicksand Medium"/>
                <a:cs typeface="Quicksand Medium"/>
                <a:sym typeface="Quicksand Medium"/>
              </a:rPr>
              <a:t>What does success look like for your school, or in your own classrooms? (What are you trying to achieve? What are your goals?)</a:t>
            </a:r>
            <a:endParaRPr sz="1200" b="1">
              <a:solidFill>
                <a:schemeClr val="lt1"/>
              </a:solidFill>
              <a:latin typeface="Quicksand"/>
              <a:ea typeface="Quicksand"/>
              <a:cs typeface="Quicksand"/>
              <a:sym typeface="Quicksand"/>
            </a:endParaRPr>
          </a:p>
          <a:p>
            <a:pPr marL="0" lvl="0" indent="0" algn="l" rtl="0">
              <a:lnSpc>
                <a:spcPct val="115000"/>
              </a:lnSpc>
              <a:spcBef>
                <a:spcPts val="0"/>
              </a:spcBef>
              <a:spcAft>
                <a:spcPts val="0"/>
              </a:spcAft>
              <a:buClr>
                <a:srgbClr val="000000"/>
              </a:buClr>
              <a:buSzPts val="1100"/>
              <a:buFont typeface="Arial"/>
              <a:buNone/>
            </a:pPr>
            <a:endParaRPr sz="1100">
              <a:latin typeface="Quicksand Medium"/>
              <a:ea typeface="Quicksand Medium"/>
              <a:cs typeface="Quicksand Medium"/>
              <a:sym typeface="Quicksand Medium"/>
            </a:endParaRPr>
          </a:p>
        </p:txBody>
      </p:sp>
      <p:sp>
        <p:nvSpPr>
          <p:cNvPr id="371" name="Google Shape;371;p57"/>
          <p:cNvSpPr txBox="1"/>
          <p:nvPr/>
        </p:nvSpPr>
        <p:spPr>
          <a:xfrm>
            <a:off x="333975" y="1084813"/>
            <a:ext cx="3516900" cy="5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2400" b="1">
                <a:solidFill>
                  <a:schemeClr val="lt1"/>
                </a:solidFill>
                <a:latin typeface="Quicksand"/>
                <a:ea typeface="Quicksand"/>
                <a:cs typeface="Quicksand"/>
                <a:sym typeface="Quicksand"/>
              </a:rPr>
              <a:t>In groups, consider and discuss:</a:t>
            </a:r>
            <a:endParaRPr sz="2400" b="1">
              <a:solidFill>
                <a:schemeClr val="lt1"/>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b="1">
              <a:solidFill>
                <a:schemeClr val="lt1"/>
              </a:solidFill>
              <a:latin typeface="Quicksand"/>
              <a:ea typeface="Quicksand"/>
              <a:cs typeface="Quicksand"/>
              <a:sym typeface="Quicksand"/>
            </a:endParaRPr>
          </a:p>
        </p:txBody>
      </p:sp>
      <p:cxnSp>
        <p:nvCxnSpPr>
          <p:cNvPr id="372" name="Google Shape;372;p57"/>
          <p:cNvCxnSpPr/>
          <p:nvPr/>
        </p:nvCxnSpPr>
        <p:spPr>
          <a:xfrm>
            <a:off x="435475" y="1698613"/>
            <a:ext cx="454200" cy="0"/>
          </a:xfrm>
          <a:prstGeom prst="straightConnector1">
            <a:avLst/>
          </a:prstGeom>
          <a:noFill/>
          <a:ln w="28575" cap="flat" cmpd="sng">
            <a:solidFill>
              <a:schemeClr val="lt1"/>
            </a:solidFill>
            <a:prstDash val="solid"/>
            <a:round/>
            <a:headEnd type="none" w="med" len="med"/>
            <a:tailEnd type="none" w="med" len="med"/>
          </a:ln>
        </p:spPr>
      </p:cxnSp>
      <p:pic>
        <p:nvPicPr>
          <p:cNvPr id="373" name="Google Shape;373;p57"/>
          <p:cNvPicPr preferRelativeResize="0"/>
          <p:nvPr/>
        </p:nvPicPr>
        <p:blipFill rotWithShape="1">
          <a:blip r:embed="rId5">
            <a:alphaModFix/>
          </a:blip>
          <a:srcRect/>
          <a:stretch/>
        </p:blipFill>
        <p:spPr>
          <a:xfrm>
            <a:off x="5119025" y="635450"/>
            <a:ext cx="3543700" cy="3498702"/>
          </a:xfrm>
          <a:prstGeom prst="rect">
            <a:avLst/>
          </a:prstGeom>
          <a:noFill/>
          <a:ln>
            <a:noFill/>
          </a:ln>
        </p:spPr>
      </p:pic>
      <p:pic>
        <p:nvPicPr>
          <p:cNvPr id="374" name="Google Shape;374;p57"/>
          <p:cNvPicPr preferRelativeResize="0"/>
          <p:nvPr/>
        </p:nvPicPr>
        <p:blipFill>
          <a:blip r:embed="rId6">
            <a:alphaModFix/>
          </a:blip>
          <a:stretch>
            <a:fillRect/>
          </a:stretch>
        </p:blipFill>
        <p:spPr>
          <a:xfrm>
            <a:off x="7046425" y="4439250"/>
            <a:ext cx="1752949" cy="456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8"/>
          <p:cNvSpPr txBox="1">
            <a:spLocks noGrp="1"/>
          </p:cNvSpPr>
          <p:nvPr>
            <p:ph type="subTitle" idx="4294967295"/>
          </p:nvPr>
        </p:nvSpPr>
        <p:spPr>
          <a:xfrm>
            <a:off x="1059075" y="2293800"/>
            <a:ext cx="6063900" cy="555900"/>
          </a:xfrm>
          <a:prstGeom prst="rect">
            <a:avLst/>
          </a:prstGeom>
        </p:spPr>
        <p:txBody>
          <a:bodyPr spcFirstLastPara="1" wrap="square" lIns="91425" tIns="91425" rIns="91425" bIns="91425" anchor="ctr" anchorCtr="0">
            <a:normAutofit fontScale="70000"/>
          </a:bodyPr>
          <a:lstStyle/>
          <a:p>
            <a:pPr marL="0" lvl="0" indent="0" algn="ctr" rtl="0">
              <a:spcBef>
                <a:spcPts val="0"/>
              </a:spcBef>
              <a:spcAft>
                <a:spcPts val="1200"/>
              </a:spcAft>
              <a:buNone/>
            </a:pPr>
            <a:r>
              <a:rPr lang="en-GB" sz="3400" b="1">
                <a:solidFill>
                  <a:schemeClr val="lt1"/>
                </a:solidFill>
                <a:latin typeface="Quicksand"/>
                <a:ea typeface="Quicksand"/>
                <a:cs typeface="Quicksand"/>
                <a:sym typeface="Quicksand"/>
              </a:rPr>
              <a:t>Thank you</a:t>
            </a:r>
            <a:endParaRPr sz="3400" b="1">
              <a:solidFill>
                <a:schemeClr val="lt1"/>
              </a:solidFill>
              <a:latin typeface="Quicksand"/>
              <a:ea typeface="Quicksand"/>
              <a:cs typeface="Quicksand"/>
              <a:sym typeface="Quicksand"/>
            </a:endParaRPr>
          </a:p>
        </p:txBody>
      </p:sp>
      <p:pic>
        <p:nvPicPr>
          <p:cNvPr id="380" name="Google Shape;380;p58"/>
          <p:cNvPicPr preferRelativeResize="0"/>
          <p:nvPr/>
        </p:nvPicPr>
        <p:blipFill>
          <a:blip r:embed="rId3">
            <a:alphaModFix/>
          </a:blip>
          <a:stretch>
            <a:fillRect/>
          </a:stretch>
        </p:blipFill>
        <p:spPr>
          <a:xfrm>
            <a:off x="5274775" y="2264400"/>
            <a:ext cx="631165" cy="614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2"/>
          <p:cNvSpPr txBox="1"/>
          <p:nvPr/>
        </p:nvSpPr>
        <p:spPr>
          <a:xfrm>
            <a:off x="631125" y="1546925"/>
            <a:ext cx="3204900" cy="13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a:solidFill>
                  <a:srgbClr val="FFFFFF"/>
                </a:solidFill>
                <a:latin typeface="Quicksand"/>
                <a:ea typeface="Quicksand"/>
                <a:cs typeface="Quicksand"/>
                <a:sym typeface="Quicksand"/>
              </a:rPr>
              <a:t>Welcome to Linewize Pulse</a:t>
            </a:r>
            <a:endParaRPr sz="3200">
              <a:solidFill>
                <a:srgbClr val="FFFFFF"/>
              </a:solidFill>
              <a:latin typeface="Quicksand"/>
              <a:ea typeface="Quicksand"/>
              <a:cs typeface="Quicksand"/>
              <a:sym typeface="Quicksand"/>
            </a:endParaRPr>
          </a:p>
          <a:p>
            <a:pPr marL="0" lvl="0" indent="0" algn="l" rtl="0">
              <a:lnSpc>
                <a:spcPct val="115000"/>
              </a:lnSpc>
              <a:spcBef>
                <a:spcPts val="1200"/>
              </a:spcBef>
              <a:spcAft>
                <a:spcPts val="1200"/>
              </a:spcAft>
              <a:buNone/>
            </a:pPr>
            <a:endParaRPr sz="2285" b="1">
              <a:solidFill>
                <a:srgbClr val="595959"/>
              </a:solidFill>
              <a:latin typeface="Quicksand"/>
              <a:ea typeface="Quicksand"/>
              <a:cs typeface="Quicksand"/>
              <a:sym typeface="Quicksand"/>
            </a:endParaRPr>
          </a:p>
        </p:txBody>
      </p:sp>
      <p:sp>
        <p:nvSpPr>
          <p:cNvPr id="128" name="Google Shape;128;p32"/>
          <p:cNvSpPr txBox="1"/>
          <p:nvPr/>
        </p:nvSpPr>
        <p:spPr>
          <a:xfrm>
            <a:off x="631125" y="2804700"/>
            <a:ext cx="3090600" cy="11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chemeClr val="lt1"/>
                </a:solidFill>
                <a:latin typeface="Quicksand"/>
                <a:ea typeface="Quicksand"/>
                <a:cs typeface="Quicksand"/>
                <a:sym typeface="Quicksand"/>
              </a:rPr>
              <a:t>Introduction for Students</a:t>
            </a:r>
            <a:endParaRPr sz="2400">
              <a:solidFill>
                <a:schemeClr val="lt1"/>
              </a:solidFill>
              <a:latin typeface="Quicksand"/>
              <a:ea typeface="Quicksand"/>
              <a:cs typeface="Quicksand"/>
              <a:sym typeface="Quicksand"/>
            </a:endParaRPr>
          </a:p>
          <a:p>
            <a:pPr marL="0" lvl="0" indent="0" algn="l" rtl="0">
              <a:lnSpc>
                <a:spcPct val="115000"/>
              </a:lnSpc>
              <a:spcBef>
                <a:spcPts val="1200"/>
              </a:spcBef>
              <a:spcAft>
                <a:spcPts val="1200"/>
              </a:spcAft>
              <a:buNone/>
            </a:pPr>
            <a:endParaRPr sz="2285" b="1">
              <a:solidFill>
                <a:srgbClr val="595959"/>
              </a:solidFill>
              <a:latin typeface="Quicksand"/>
              <a:ea typeface="Quicksand"/>
              <a:cs typeface="Quicksand"/>
              <a:sym typeface="Quicksa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9"/>
          <p:cNvSpPr txBox="1"/>
          <p:nvPr/>
        </p:nvSpPr>
        <p:spPr>
          <a:xfrm>
            <a:off x="783525" y="1699325"/>
            <a:ext cx="3379200" cy="11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b="1">
                <a:solidFill>
                  <a:srgbClr val="232323"/>
                </a:solidFill>
                <a:latin typeface="Quicksand"/>
                <a:ea typeface="Quicksand"/>
                <a:cs typeface="Quicksand"/>
                <a:sym typeface="Quicksand"/>
              </a:rPr>
              <a:t>Pulse Wellbeing Insights</a:t>
            </a:r>
            <a:endParaRPr sz="3200">
              <a:solidFill>
                <a:srgbClr val="232323"/>
              </a:solidFill>
              <a:latin typeface="Quicksand"/>
              <a:ea typeface="Quicksand"/>
              <a:cs typeface="Quicksand"/>
              <a:sym typeface="Quicksand"/>
            </a:endParaRPr>
          </a:p>
          <a:p>
            <a:pPr marL="0" lvl="0" indent="0" algn="l" rtl="0">
              <a:lnSpc>
                <a:spcPct val="115000"/>
              </a:lnSpc>
              <a:spcBef>
                <a:spcPts val="1200"/>
              </a:spcBef>
              <a:spcAft>
                <a:spcPts val="1200"/>
              </a:spcAft>
              <a:buNone/>
            </a:pPr>
            <a:endParaRPr sz="2285" b="1">
              <a:solidFill>
                <a:srgbClr val="595959"/>
              </a:solidFill>
              <a:latin typeface="Quicksand"/>
              <a:ea typeface="Quicksand"/>
              <a:cs typeface="Quicksand"/>
              <a:sym typeface="Quicksand"/>
            </a:endParaRPr>
          </a:p>
        </p:txBody>
      </p:sp>
      <p:sp>
        <p:nvSpPr>
          <p:cNvPr id="386" name="Google Shape;386;p59"/>
          <p:cNvSpPr txBox="1"/>
          <p:nvPr/>
        </p:nvSpPr>
        <p:spPr>
          <a:xfrm>
            <a:off x="783525" y="2957100"/>
            <a:ext cx="3090600" cy="11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latin typeface="Quicksand"/>
                <a:ea typeface="Quicksand"/>
                <a:cs typeface="Quicksand"/>
                <a:sym typeface="Quicksand"/>
              </a:rPr>
              <a:t>Template</a:t>
            </a:r>
            <a:endParaRPr sz="2400">
              <a:latin typeface="Quicksand"/>
              <a:ea typeface="Quicksand"/>
              <a:cs typeface="Quicksand"/>
              <a:sym typeface="Quicksand"/>
            </a:endParaRPr>
          </a:p>
          <a:p>
            <a:pPr marL="0" lvl="0" indent="0" algn="l" rtl="0">
              <a:lnSpc>
                <a:spcPct val="115000"/>
              </a:lnSpc>
              <a:spcBef>
                <a:spcPts val="1200"/>
              </a:spcBef>
              <a:spcAft>
                <a:spcPts val="1200"/>
              </a:spcAft>
              <a:buNone/>
            </a:pPr>
            <a:endParaRPr sz="2285" b="1">
              <a:solidFill>
                <a:srgbClr val="595959"/>
              </a:solidFill>
              <a:latin typeface="Quicksand"/>
              <a:ea typeface="Quicksand"/>
              <a:cs typeface="Quicksand"/>
              <a:sym typeface="Quicksa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p:nvPr/>
        </p:nvSpPr>
        <p:spPr>
          <a:xfrm rot="5400000">
            <a:off x="157375" y="1632700"/>
            <a:ext cx="2550000" cy="1928100"/>
          </a:xfrm>
          <a:prstGeom prst="snip1Rect">
            <a:avLst>
              <a:gd name="adj" fmla="val 0"/>
            </a:avLst>
          </a:prstGeom>
          <a:solidFill>
            <a:srgbClr val="EFF3F6"/>
          </a:solidFill>
          <a:ln>
            <a:noFill/>
          </a:ln>
          <a:effectLst>
            <a:outerShdw blurRad="157163" dist="104775" dir="228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0"/>
          <p:cNvSpPr txBox="1"/>
          <p:nvPr/>
        </p:nvSpPr>
        <p:spPr>
          <a:xfrm>
            <a:off x="534975" y="1535250"/>
            <a:ext cx="1655700" cy="2333400"/>
          </a:xfrm>
          <a:prstGeom prst="rect">
            <a:avLst/>
          </a:prstGeom>
          <a:noFill/>
          <a:ln>
            <a:noFill/>
          </a:ln>
        </p:spPr>
        <p:txBody>
          <a:bodyPr spcFirstLastPara="1" wrap="square" lIns="91425" tIns="91425" rIns="54000"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1200" b="1">
                <a:solidFill>
                  <a:srgbClr val="36383B"/>
                </a:solidFill>
                <a:latin typeface="Quicksand"/>
                <a:ea typeface="Quicksand"/>
                <a:cs typeface="Quicksand"/>
                <a:sym typeface="Quicksand"/>
              </a:rPr>
              <a:t>Things we’re feeling good about</a:t>
            </a:r>
            <a:endParaRPr sz="1200" b="1">
              <a:solidFill>
                <a:srgbClr val="36383B"/>
              </a:solidFill>
              <a:latin typeface="Quicksand"/>
              <a:ea typeface="Quicksand"/>
              <a:cs typeface="Quicksand"/>
              <a:sym typeface="Quicksand"/>
            </a:endParaRPr>
          </a:p>
          <a:p>
            <a:pPr marL="0" lvl="0" indent="0" algn="l" rtl="0">
              <a:lnSpc>
                <a:spcPct val="150000"/>
              </a:lnSpc>
              <a:spcBef>
                <a:spcPts val="0"/>
              </a:spcBef>
              <a:spcAft>
                <a:spcPts val="0"/>
              </a:spcAft>
              <a:buNone/>
            </a:pPr>
            <a:endParaRPr sz="10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r>
              <a:rPr lang="en-GB" sz="900" b="1">
                <a:solidFill>
                  <a:srgbClr val="434343"/>
                </a:solidFill>
                <a:latin typeface="Quicksand"/>
                <a:ea typeface="Quicksand"/>
                <a:cs typeface="Quicksand"/>
                <a:sym typeface="Quicksand"/>
              </a:rPr>
              <a:t>450 expressions of gratitude</a:t>
            </a:r>
            <a:endParaRPr sz="900" b="1">
              <a:solidFill>
                <a:srgbClr val="434343"/>
              </a:solidFill>
              <a:latin typeface="Quicksand"/>
              <a:ea typeface="Quicksand"/>
              <a:cs typeface="Quicksand"/>
              <a:sym typeface="Quicksand"/>
            </a:endParaRPr>
          </a:p>
          <a:p>
            <a:pPr marL="457200" lvl="0" indent="0" algn="l" rtl="0">
              <a:spcBef>
                <a:spcPts val="0"/>
              </a:spcBef>
              <a:spcAft>
                <a:spcPts val="0"/>
              </a:spcAft>
              <a:buNone/>
            </a:pPr>
            <a:endParaRPr sz="9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r>
              <a:rPr lang="en-GB" sz="900" b="1">
                <a:solidFill>
                  <a:srgbClr val="434343"/>
                </a:solidFill>
                <a:latin typeface="Quicksand"/>
                <a:ea typeface="Quicksand"/>
                <a:cs typeface="Quicksand"/>
                <a:sym typeface="Quicksand"/>
              </a:rPr>
              <a:t>90% of pupils asked chose green when asked about physical or verbal bullying </a:t>
            </a: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1100">
              <a:solidFill>
                <a:srgbClr val="43434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3200"/>
              <a:buFont typeface="Arial"/>
              <a:buNone/>
            </a:pPr>
            <a:endParaRPr b="1">
              <a:solidFill>
                <a:srgbClr val="36383B"/>
              </a:solidFill>
              <a:latin typeface="Quicksand"/>
              <a:ea typeface="Quicksand"/>
              <a:cs typeface="Quicksand"/>
              <a:sym typeface="Quicksand"/>
            </a:endParaRPr>
          </a:p>
        </p:txBody>
      </p:sp>
      <p:sp>
        <p:nvSpPr>
          <p:cNvPr id="393" name="Google Shape;393;p60"/>
          <p:cNvSpPr txBox="1"/>
          <p:nvPr/>
        </p:nvSpPr>
        <p:spPr>
          <a:xfrm>
            <a:off x="399050" y="569775"/>
            <a:ext cx="3935700" cy="55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400" b="1">
                <a:solidFill>
                  <a:schemeClr val="lt1"/>
                </a:solidFill>
                <a:latin typeface="Quicksand"/>
                <a:ea typeface="Quicksand"/>
                <a:cs typeface="Quicksand"/>
                <a:sym typeface="Quicksand"/>
              </a:rPr>
              <a:t>Week 1</a:t>
            </a:r>
            <a:r>
              <a:rPr lang="en-GB" sz="2400">
                <a:solidFill>
                  <a:schemeClr val="lt1"/>
                </a:solidFill>
                <a:latin typeface="Quicksand"/>
                <a:ea typeface="Quicksand"/>
                <a:cs typeface="Quicksand"/>
                <a:sym typeface="Quicksand"/>
              </a:rPr>
              <a:t>, 2024</a:t>
            </a:r>
            <a:endParaRPr sz="2400">
              <a:solidFill>
                <a:schemeClr val="lt1"/>
              </a:solidFill>
              <a:latin typeface="Quicksand"/>
              <a:ea typeface="Quicksand"/>
              <a:cs typeface="Quicksand"/>
              <a:sym typeface="Quicksand"/>
            </a:endParaRPr>
          </a:p>
        </p:txBody>
      </p:sp>
      <p:cxnSp>
        <p:nvCxnSpPr>
          <p:cNvPr id="394" name="Google Shape;394;p60"/>
          <p:cNvCxnSpPr/>
          <p:nvPr/>
        </p:nvCxnSpPr>
        <p:spPr>
          <a:xfrm>
            <a:off x="612200" y="2136425"/>
            <a:ext cx="1371600" cy="0"/>
          </a:xfrm>
          <a:prstGeom prst="straightConnector1">
            <a:avLst/>
          </a:prstGeom>
          <a:noFill/>
          <a:ln w="9525" cap="flat" cmpd="sng">
            <a:solidFill>
              <a:schemeClr val="dk2"/>
            </a:solidFill>
            <a:prstDash val="dot"/>
            <a:round/>
            <a:headEnd type="none" w="med" len="med"/>
            <a:tailEnd type="none" w="med" len="med"/>
          </a:ln>
        </p:spPr>
      </p:cxnSp>
      <p:sp>
        <p:nvSpPr>
          <p:cNvPr id="395" name="Google Shape;395;p60"/>
          <p:cNvSpPr/>
          <p:nvPr/>
        </p:nvSpPr>
        <p:spPr>
          <a:xfrm rot="5400000">
            <a:off x="2221125" y="1632700"/>
            <a:ext cx="2550000" cy="1928100"/>
          </a:xfrm>
          <a:prstGeom prst="snip1Rect">
            <a:avLst>
              <a:gd name="adj" fmla="val 0"/>
            </a:avLst>
          </a:prstGeom>
          <a:solidFill>
            <a:srgbClr val="EFF3F6"/>
          </a:solidFill>
          <a:ln>
            <a:noFill/>
          </a:ln>
          <a:effectLst>
            <a:outerShdw blurRad="157163" dist="104775" dir="228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0"/>
          <p:cNvSpPr txBox="1"/>
          <p:nvPr/>
        </p:nvSpPr>
        <p:spPr>
          <a:xfrm>
            <a:off x="2598725" y="1535250"/>
            <a:ext cx="1655700" cy="1917900"/>
          </a:xfrm>
          <a:prstGeom prst="rect">
            <a:avLst/>
          </a:prstGeom>
          <a:noFill/>
          <a:ln>
            <a:noFill/>
          </a:ln>
        </p:spPr>
        <p:txBody>
          <a:bodyPr spcFirstLastPara="1" wrap="square" lIns="91425" tIns="91425" rIns="54000"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1200" b="1">
                <a:solidFill>
                  <a:srgbClr val="36383B"/>
                </a:solidFill>
                <a:latin typeface="Quicksand"/>
                <a:ea typeface="Quicksand"/>
                <a:cs typeface="Quicksand"/>
                <a:sym typeface="Quicksand"/>
              </a:rPr>
              <a:t>Things we need to work on</a:t>
            </a:r>
            <a:endParaRPr sz="1200" b="1">
              <a:solidFill>
                <a:srgbClr val="36383B"/>
              </a:solidFill>
              <a:latin typeface="Quicksand"/>
              <a:ea typeface="Quicksand"/>
              <a:cs typeface="Quicksand"/>
              <a:sym typeface="Quicksand"/>
            </a:endParaRPr>
          </a:p>
          <a:p>
            <a:pPr marL="0" lvl="0" indent="0" algn="l" rtl="0">
              <a:lnSpc>
                <a:spcPct val="150000"/>
              </a:lnSpc>
              <a:spcBef>
                <a:spcPts val="0"/>
              </a:spcBef>
              <a:spcAft>
                <a:spcPts val="0"/>
              </a:spcAft>
              <a:buNone/>
            </a:pPr>
            <a:endParaRPr sz="10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r>
              <a:rPr lang="en-GB" sz="900" b="1">
                <a:solidFill>
                  <a:srgbClr val="434343"/>
                </a:solidFill>
                <a:latin typeface="Quicksand"/>
                <a:ea typeface="Quicksand"/>
                <a:cs typeface="Quicksand"/>
                <a:sym typeface="Quicksand"/>
              </a:rPr>
              <a:t>Less than half the pupils rated green for “Meeting expectations” </a:t>
            </a: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1100">
              <a:solidFill>
                <a:srgbClr val="43434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3200"/>
              <a:buFont typeface="Arial"/>
              <a:buNone/>
            </a:pPr>
            <a:endParaRPr b="1">
              <a:solidFill>
                <a:srgbClr val="36383B"/>
              </a:solidFill>
              <a:latin typeface="Quicksand"/>
              <a:ea typeface="Quicksand"/>
              <a:cs typeface="Quicksand"/>
              <a:sym typeface="Quicksand"/>
            </a:endParaRPr>
          </a:p>
        </p:txBody>
      </p:sp>
      <p:cxnSp>
        <p:nvCxnSpPr>
          <p:cNvPr id="397" name="Google Shape;397;p60"/>
          <p:cNvCxnSpPr/>
          <p:nvPr/>
        </p:nvCxnSpPr>
        <p:spPr>
          <a:xfrm>
            <a:off x="2675950" y="2136425"/>
            <a:ext cx="1371600" cy="0"/>
          </a:xfrm>
          <a:prstGeom prst="straightConnector1">
            <a:avLst/>
          </a:prstGeom>
          <a:noFill/>
          <a:ln w="9525" cap="flat" cmpd="sng">
            <a:solidFill>
              <a:schemeClr val="dk2"/>
            </a:solidFill>
            <a:prstDash val="dot"/>
            <a:round/>
            <a:headEnd type="none" w="med" len="med"/>
            <a:tailEnd type="none" w="med" len="med"/>
          </a:ln>
        </p:spPr>
      </p:cxnSp>
      <p:sp>
        <p:nvSpPr>
          <p:cNvPr id="398" name="Google Shape;398;p60"/>
          <p:cNvSpPr/>
          <p:nvPr/>
        </p:nvSpPr>
        <p:spPr>
          <a:xfrm rot="5400000">
            <a:off x="4284875" y="1607700"/>
            <a:ext cx="2550000" cy="1928100"/>
          </a:xfrm>
          <a:prstGeom prst="snip1Rect">
            <a:avLst>
              <a:gd name="adj" fmla="val 0"/>
            </a:avLst>
          </a:prstGeom>
          <a:solidFill>
            <a:srgbClr val="EFF3F6"/>
          </a:solidFill>
          <a:ln>
            <a:noFill/>
          </a:ln>
          <a:effectLst>
            <a:outerShdw blurRad="157163" dist="104775" dir="228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0"/>
          <p:cNvSpPr txBox="1"/>
          <p:nvPr/>
        </p:nvSpPr>
        <p:spPr>
          <a:xfrm>
            <a:off x="4662475" y="1510250"/>
            <a:ext cx="1655700" cy="1917900"/>
          </a:xfrm>
          <a:prstGeom prst="rect">
            <a:avLst/>
          </a:prstGeom>
          <a:noFill/>
          <a:ln>
            <a:noFill/>
          </a:ln>
        </p:spPr>
        <p:txBody>
          <a:bodyPr spcFirstLastPara="1" wrap="square" lIns="91425" tIns="91425" rIns="54000"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1200" b="1">
                <a:solidFill>
                  <a:srgbClr val="36383B"/>
                </a:solidFill>
                <a:latin typeface="Quicksand"/>
                <a:ea typeface="Quicksand"/>
                <a:cs typeface="Quicksand"/>
                <a:sym typeface="Quicksand"/>
              </a:rPr>
              <a:t>Things we did better on this week</a:t>
            </a:r>
            <a:endParaRPr sz="1200" b="1">
              <a:solidFill>
                <a:srgbClr val="36383B"/>
              </a:solidFill>
              <a:latin typeface="Quicksand"/>
              <a:ea typeface="Quicksand"/>
              <a:cs typeface="Quicksand"/>
              <a:sym typeface="Quicksand"/>
            </a:endParaRPr>
          </a:p>
          <a:p>
            <a:pPr marL="0" lvl="0" indent="0" algn="l" rtl="0">
              <a:lnSpc>
                <a:spcPct val="150000"/>
              </a:lnSpc>
              <a:spcBef>
                <a:spcPts val="0"/>
              </a:spcBef>
              <a:spcAft>
                <a:spcPts val="0"/>
              </a:spcAft>
              <a:buNone/>
            </a:pPr>
            <a:endParaRPr sz="10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r>
              <a:rPr lang="en-GB" sz="900" b="1">
                <a:solidFill>
                  <a:srgbClr val="434343"/>
                </a:solidFill>
                <a:latin typeface="Quicksand"/>
                <a:ea typeface="Quicksand"/>
                <a:cs typeface="Quicksand"/>
                <a:sym typeface="Quicksand"/>
              </a:rPr>
              <a:t>For Perseverance, more pupils put green this week</a:t>
            </a:r>
            <a:endParaRPr sz="900" b="1">
              <a:solidFill>
                <a:srgbClr val="434343"/>
              </a:solidFill>
              <a:latin typeface="Quicksand"/>
              <a:ea typeface="Quicksand"/>
              <a:cs typeface="Quicksand"/>
              <a:sym typeface="Quicksand"/>
            </a:endParaRPr>
          </a:p>
          <a:p>
            <a:pPr marL="45720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1100">
              <a:solidFill>
                <a:srgbClr val="43434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3200"/>
              <a:buFont typeface="Arial"/>
              <a:buNone/>
            </a:pPr>
            <a:endParaRPr b="1">
              <a:solidFill>
                <a:srgbClr val="36383B"/>
              </a:solidFill>
              <a:latin typeface="Quicksand"/>
              <a:ea typeface="Quicksand"/>
              <a:cs typeface="Quicksand"/>
              <a:sym typeface="Quicksand"/>
            </a:endParaRPr>
          </a:p>
        </p:txBody>
      </p:sp>
      <p:cxnSp>
        <p:nvCxnSpPr>
          <p:cNvPr id="400" name="Google Shape;400;p60"/>
          <p:cNvCxnSpPr/>
          <p:nvPr/>
        </p:nvCxnSpPr>
        <p:spPr>
          <a:xfrm>
            <a:off x="4739700" y="2111425"/>
            <a:ext cx="1371600" cy="0"/>
          </a:xfrm>
          <a:prstGeom prst="straightConnector1">
            <a:avLst/>
          </a:prstGeom>
          <a:noFill/>
          <a:ln w="9525" cap="flat" cmpd="sng">
            <a:solidFill>
              <a:schemeClr val="dk2"/>
            </a:solidFill>
            <a:prstDash val="dot"/>
            <a:round/>
            <a:headEnd type="none" w="med" len="med"/>
            <a:tailEnd type="none" w="med" len="med"/>
          </a:ln>
        </p:spPr>
      </p:cxnSp>
      <p:sp>
        <p:nvSpPr>
          <p:cNvPr id="401" name="Google Shape;401;p60"/>
          <p:cNvSpPr/>
          <p:nvPr/>
        </p:nvSpPr>
        <p:spPr>
          <a:xfrm rot="5400000">
            <a:off x="6348625" y="1607700"/>
            <a:ext cx="2550000" cy="1928100"/>
          </a:xfrm>
          <a:prstGeom prst="snip1Rect">
            <a:avLst>
              <a:gd name="adj" fmla="val 0"/>
            </a:avLst>
          </a:prstGeom>
          <a:solidFill>
            <a:srgbClr val="EFF3F6"/>
          </a:solidFill>
          <a:ln>
            <a:noFill/>
          </a:ln>
          <a:effectLst>
            <a:outerShdw blurRad="157163" dist="104775" dir="228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0"/>
          <p:cNvSpPr txBox="1"/>
          <p:nvPr/>
        </p:nvSpPr>
        <p:spPr>
          <a:xfrm>
            <a:off x="6726225" y="1510250"/>
            <a:ext cx="1655700" cy="1640700"/>
          </a:xfrm>
          <a:prstGeom prst="rect">
            <a:avLst/>
          </a:prstGeom>
          <a:noFill/>
          <a:ln>
            <a:noFill/>
          </a:ln>
        </p:spPr>
        <p:txBody>
          <a:bodyPr spcFirstLastPara="1" wrap="square" lIns="91425" tIns="91425" rIns="54000"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1200" b="1">
                <a:solidFill>
                  <a:srgbClr val="36383B"/>
                </a:solidFill>
                <a:latin typeface="Quicksand"/>
                <a:ea typeface="Quicksand"/>
                <a:cs typeface="Quicksand"/>
                <a:sym typeface="Quicksand"/>
              </a:rPr>
              <a:t>Recommended resource</a:t>
            </a:r>
            <a:endParaRPr sz="1200" b="1">
              <a:solidFill>
                <a:srgbClr val="36383B"/>
              </a:solidFill>
              <a:latin typeface="Quicksand"/>
              <a:ea typeface="Quicksand"/>
              <a:cs typeface="Quicksand"/>
              <a:sym typeface="Quicksand"/>
            </a:endParaRPr>
          </a:p>
          <a:p>
            <a:pPr marL="0" lvl="0" indent="0" algn="l" rtl="0">
              <a:lnSpc>
                <a:spcPct val="150000"/>
              </a:lnSpc>
              <a:spcBef>
                <a:spcPts val="0"/>
              </a:spcBef>
              <a:spcAft>
                <a:spcPts val="0"/>
              </a:spcAft>
              <a:buNone/>
            </a:pPr>
            <a:endParaRPr sz="10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r>
              <a:rPr lang="en-GB" sz="900" b="1">
                <a:solidFill>
                  <a:srgbClr val="434343"/>
                </a:solidFill>
                <a:latin typeface="Quicksand"/>
                <a:ea typeface="Quicksand"/>
                <a:cs typeface="Quicksand"/>
                <a:sym typeface="Quicksand"/>
              </a:rPr>
              <a:t>The Gratitude Playbook</a:t>
            </a:r>
            <a:endParaRPr sz="900" b="1">
              <a:solidFill>
                <a:srgbClr val="434343"/>
              </a:solidFill>
              <a:latin typeface="Quicksand"/>
              <a:ea typeface="Quicksand"/>
              <a:cs typeface="Quicksand"/>
              <a:sym typeface="Quicksand"/>
            </a:endParaRPr>
          </a:p>
          <a:p>
            <a:pPr marL="45720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1100">
              <a:solidFill>
                <a:srgbClr val="43434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3200"/>
              <a:buFont typeface="Arial"/>
              <a:buNone/>
            </a:pPr>
            <a:endParaRPr b="1">
              <a:solidFill>
                <a:srgbClr val="36383B"/>
              </a:solidFill>
              <a:latin typeface="Quicksand"/>
              <a:ea typeface="Quicksand"/>
              <a:cs typeface="Quicksand"/>
              <a:sym typeface="Quicksand"/>
            </a:endParaRPr>
          </a:p>
        </p:txBody>
      </p:sp>
      <p:cxnSp>
        <p:nvCxnSpPr>
          <p:cNvPr id="403" name="Google Shape;403;p60"/>
          <p:cNvCxnSpPr/>
          <p:nvPr/>
        </p:nvCxnSpPr>
        <p:spPr>
          <a:xfrm>
            <a:off x="6803450" y="2111425"/>
            <a:ext cx="1371600" cy="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1"/>
          <p:cNvSpPr/>
          <p:nvPr/>
        </p:nvSpPr>
        <p:spPr>
          <a:xfrm rot="5400000">
            <a:off x="136775" y="1632700"/>
            <a:ext cx="2550000" cy="1928100"/>
          </a:xfrm>
          <a:prstGeom prst="snip1Rect">
            <a:avLst>
              <a:gd name="adj" fmla="val 0"/>
            </a:avLst>
          </a:prstGeom>
          <a:solidFill>
            <a:srgbClr val="EFF3F6"/>
          </a:solidFill>
          <a:ln>
            <a:noFill/>
          </a:ln>
          <a:effectLst>
            <a:outerShdw blurRad="157163" dist="104775" dir="228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1"/>
          <p:cNvSpPr txBox="1"/>
          <p:nvPr/>
        </p:nvSpPr>
        <p:spPr>
          <a:xfrm>
            <a:off x="514375" y="1535250"/>
            <a:ext cx="1655700" cy="1779300"/>
          </a:xfrm>
          <a:prstGeom prst="rect">
            <a:avLst/>
          </a:prstGeom>
          <a:noFill/>
          <a:ln>
            <a:noFill/>
          </a:ln>
        </p:spPr>
        <p:txBody>
          <a:bodyPr spcFirstLastPara="1" wrap="square" lIns="91425" tIns="91425" rIns="54000"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1200" b="1">
                <a:solidFill>
                  <a:srgbClr val="36383B"/>
                </a:solidFill>
                <a:latin typeface="Quicksand"/>
                <a:ea typeface="Quicksand"/>
                <a:cs typeface="Quicksand"/>
                <a:sym typeface="Quicksand"/>
              </a:rPr>
              <a:t>Things we’re feeling good about</a:t>
            </a:r>
            <a:endParaRPr sz="1200" b="1">
              <a:solidFill>
                <a:srgbClr val="36383B"/>
              </a:solidFill>
              <a:latin typeface="Quicksand"/>
              <a:ea typeface="Quicksand"/>
              <a:cs typeface="Quicksand"/>
              <a:sym typeface="Quicksand"/>
            </a:endParaRPr>
          </a:p>
          <a:p>
            <a:pPr marL="0" lvl="0" indent="0" algn="l" rtl="0">
              <a:lnSpc>
                <a:spcPct val="150000"/>
              </a:lnSpc>
              <a:spcBef>
                <a:spcPts val="0"/>
              </a:spcBef>
              <a:spcAft>
                <a:spcPts val="0"/>
              </a:spcAft>
              <a:buNone/>
            </a:pPr>
            <a:endParaRPr sz="10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endParaRPr sz="900" b="1">
              <a:solidFill>
                <a:srgbClr val="434343"/>
              </a:solidFill>
              <a:latin typeface="Quicksand"/>
              <a:ea typeface="Quicksand"/>
              <a:cs typeface="Quicksand"/>
              <a:sym typeface="Quicksand"/>
            </a:endParaRPr>
          </a:p>
          <a:p>
            <a:pPr marL="457200" lvl="0" indent="0" algn="l" rtl="0">
              <a:spcBef>
                <a:spcPts val="0"/>
              </a:spcBef>
              <a:spcAft>
                <a:spcPts val="0"/>
              </a:spcAft>
              <a:buNone/>
            </a:pPr>
            <a:endParaRPr sz="9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1100">
              <a:solidFill>
                <a:srgbClr val="43434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3200"/>
              <a:buFont typeface="Arial"/>
              <a:buNone/>
            </a:pPr>
            <a:endParaRPr b="1">
              <a:solidFill>
                <a:srgbClr val="36383B"/>
              </a:solidFill>
              <a:latin typeface="Quicksand"/>
              <a:ea typeface="Quicksand"/>
              <a:cs typeface="Quicksand"/>
              <a:sym typeface="Quicksand"/>
            </a:endParaRPr>
          </a:p>
        </p:txBody>
      </p:sp>
      <p:sp>
        <p:nvSpPr>
          <p:cNvPr id="410" name="Google Shape;410;p61"/>
          <p:cNvSpPr txBox="1"/>
          <p:nvPr/>
        </p:nvSpPr>
        <p:spPr>
          <a:xfrm>
            <a:off x="378450" y="569775"/>
            <a:ext cx="3935700" cy="555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400" b="1">
                <a:solidFill>
                  <a:schemeClr val="lt1"/>
                </a:solidFill>
                <a:latin typeface="Quicksand"/>
                <a:ea typeface="Quicksand"/>
                <a:cs typeface="Quicksand"/>
                <a:sym typeface="Quicksand"/>
              </a:rPr>
              <a:t>Week 1</a:t>
            </a:r>
            <a:r>
              <a:rPr lang="en-GB" sz="2400">
                <a:solidFill>
                  <a:schemeClr val="lt1"/>
                </a:solidFill>
                <a:latin typeface="Quicksand"/>
                <a:ea typeface="Quicksand"/>
                <a:cs typeface="Quicksand"/>
                <a:sym typeface="Quicksand"/>
              </a:rPr>
              <a:t>, 2024</a:t>
            </a:r>
            <a:endParaRPr sz="2400">
              <a:solidFill>
                <a:schemeClr val="lt1"/>
              </a:solidFill>
              <a:latin typeface="Quicksand"/>
              <a:ea typeface="Quicksand"/>
              <a:cs typeface="Quicksand"/>
              <a:sym typeface="Quicksand"/>
            </a:endParaRPr>
          </a:p>
        </p:txBody>
      </p:sp>
      <p:cxnSp>
        <p:nvCxnSpPr>
          <p:cNvPr id="411" name="Google Shape;411;p61"/>
          <p:cNvCxnSpPr/>
          <p:nvPr/>
        </p:nvCxnSpPr>
        <p:spPr>
          <a:xfrm>
            <a:off x="591600" y="2136425"/>
            <a:ext cx="1371600" cy="0"/>
          </a:xfrm>
          <a:prstGeom prst="straightConnector1">
            <a:avLst/>
          </a:prstGeom>
          <a:noFill/>
          <a:ln w="9525" cap="flat" cmpd="sng">
            <a:solidFill>
              <a:schemeClr val="dk2"/>
            </a:solidFill>
            <a:prstDash val="dot"/>
            <a:round/>
            <a:headEnd type="none" w="med" len="med"/>
            <a:tailEnd type="none" w="med" len="med"/>
          </a:ln>
        </p:spPr>
      </p:cxnSp>
      <p:sp>
        <p:nvSpPr>
          <p:cNvPr id="412" name="Google Shape;412;p61"/>
          <p:cNvSpPr/>
          <p:nvPr/>
        </p:nvSpPr>
        <p:spPr>
          <a:xfrm rot="5400000">
            <a:off x="2200525" y="1632700"/>
            <a:ext cx="2550000" cy="1928100"/>
          </a:xfrm>
          <a:prstGeom prst="snip1Rect">
            <a:avLst>
              <a:gd name="adj" fmla="val 0"/>
            </a:avLst>
          </a:prstGeom>
          <a:solidFill>
            <a:srgbClr val="EFF3F6"/>
          </a:solidFill>
          <a:ln>
            <a:noFill/>
          </a:ln>
          <a:effectLst>
            <a:outerShdw blurRad="157163" dist="104775" dir="228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1"/>
          <p:cNvSpPr txBox="1"/>
          <p:nvPr/>
        </p:nvSpPr>
        <p:spPr>
          <a:xfrm>
            <a:off x="2578125" y="1535250"/>
            <a:ext cx="1655700" cy="1640700"/>
          </a:xfrm>
          <a:prstGeom prst="rect">
            <a:avLst/>
          </a:prstGeom>
          <a:noFill/>
          <a:ln>
            <a:noFill/>
          </a:ln>
        </p:spPr>
        <p:txBody>
          <a:bodyPr spcFirstLastPara="1" wrap="square" lIns="91425" tIns="91425" rIns="54000"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1200" b="1">
                <a:solidFill>
                  <a:srgbClr val="36383B"/>
                </a:solidFill>
                <a:latin typeface="Quicksand"/>
                <a:ea typeface="Quicksand"/>
                <a:cs typeface="Quicksand"/>
                <a:sym typeface="Quicksand"/>
              </a:rPr>
              <a:t>Things we need to work on</a:t>
            </a:r>
            <a:endParaRPr sz="1200" b="1">
              <a:solidFill>
                <a:srgbClr val="36383B"/>
              </a:solidFill>
              <a:latin typeface="Quicksand"/>
              <a:ea typeface="Quicksand"/>
              <a:cs typeface="Quicksand"/>
              <a:sym typeface="Quicksand"/>
            </a:endParaRPr>
          </a:p>
          <a:p>
            <a:pPr marL="0" lvl="0" indent="0" algn="l" rtl="0">
              <a:lnSpc>
                <a:spcPct val="150000"/>
              </a:lnSpc>
              <a:spcBef>
                <a:spcPts val="0"/>
              </a:spcBef>
              <a:spcAft>
                <a:spcPts val="0"/>
              </a:spcAft>
              <a:buNone/>
            </a:pPr>
            <a:endParaRPr sz="10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1100">
              <a:solidFill>
                <a:srgbClr val="43434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3200"/>
              <a:buFont typeface="Arial"/>
              <a:buNone/>
            </a:pPr>
            <a:endParaRPr b="1">
              <a:solidFill>
                <a:srgbClr val="36383B"/>
              </a:solidFill>
              <a:latin typeface="Quicksand"/>
              <a:ea typeface="Quicksand"/>
              <a:cs typeface="Quicksand"/>
              <a:sym typeface="Quicksand"/>
            </a:endParaRPr>
          </a:p>
        </p:txBody>
      </p:sp>
      <p:cxnSp>
        <p:nvCxnSpPr>
          <p:cNvPr id="414" name="Google Shape;414;p61"/>
          <p:cNvCxnSpPr/>
          <p:nvPr/>
        </p:nvCxnSpPr>
        <p:spPr>
          <a:xfrm>
            <a:off x="2655350" y="2136425"/>
            <a:ext cx="1371600" cy="0"/>
          </a:xfrm>
          <a:prstGeom prst="straightConnector1">
            <a:avLst/>
          </a:prstGeom>
          <a:noFill/>
          <a:ln w="9525" cap="flat" cmpd="sng">
            <a:solidFill>
              <a:schemeClr val="dk2"/>
            </a:solidFill>
            <a:prstDash val="dot"/>
            <a:round/>
            <a:headEnd type="none" w="med" len="med"/>
            <a:tailEnd type="none" w="med" len="med"/>
          </a:ln>
        </p:spPr>
      </p:cxnSp>
      <p:sp>
        <p:nvSpPr>
          <p:cNvPr id="415" name="Google Shape;415;p61"/>
          <p:cNvSpPr/>
          <p:nvPr/>
        </p:nvSpPr>
        <p:spPr>
          <a:xfrm rot="5400000">
            <a:off x="4264275" y="1607700"/>
            <a:ext cx="2550000" cy="1928100"/>
          </a:xfrm>
          <a:prstGeom prst="snip1Rect">
            <a:avLst>
              <a:gd name="adj" fmla="val 0"/>
            </a:avLst>
          </a:prstGeom>
          <a:solidFill>
            <a:srgbClr val="EFF3F6"/>
          </a:solidFill>
          <a:ln>
            <a:noFill/>
          </a:ln>
          <a:effectLst>
            <a:outerShdw blurRad="157163" dist="104775" dir="228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1"/>
          <p:cNvSpPr txBox="1"/>
          <p:nvPr/>
        </p:nvSpPr>
        <p:spPr>
          <a:xfrm>
            <a:off x="4641875" y="1510250"/>
            <a:ext cx="1655700" cy="1640700"/>
          </a:xfrm>
          <a:prstGeom prst="rect">
            <a:avLst/>
          </a:prstGeom>
          <a:noFill/>
          <a:ln>
            <a:noFill/>
          </a:ln>
        </p:spPr>
        <p:txBody>
          <a:bodyPr spcFirstLastPara="1" wrap="square" lIns="91425" tIns="91425" rIns="54000"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1200" b="1">
                <a:solidFill>
                  <a:srgbClr val="36383B"/>
                </a:solidFill>
                <a:latin typeface="Quicksand"/>
                <a:ea typeface="Quicksand"/>
                <a:cs typeface="Quicksand"/>
                <a:sym typeface="Quicksand"/>
              </a:rPr>
              <a:t>Things we did better on this week</a:t>
            </a:r>
            <a:endParaRPr sz="1200" b="1">
              <a:solidFill>
                <a:srgbClr val="36383B"/>
              </a:solidFill>
              <a:latin typeface="Quicksand"/>
              <a:ea typeface="Quicksand"/>
              <a:cs typeface="Quicksand"/>
              <a:sym typeface="Quicksand"/>
            </a:endParaRPr>
          </a:p>
          <a:p>
            <a:pPr marL="0" lvl="0" indent="0" algn="l" rtl="0">
              <a:lnSpc>
                <a:spcPct val="150000"/>
              </a:lnSpc>
              <a:spcBef>
                <a:spcPts val="0"/>
              </a:spcBef>
              <a:spcAft>
                <a:spcPts val="0"/>
              </a:spcAft>
              <a:buNone/>
            </a:pPr>
            <a:endParaRPr sz="10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endParaRPr sz="900" b="1">
              <a:solidFill>
                <a:srgbClr val="434343"/>
              </a:solidFill>
              <a:latin typeface="Quicksand"/>
              <a:ea typeface="Quicksand"/>
              <a:cs typeface="Quicksand"/>
              <a:sym typeface="Quicksand"/>
            </a:endParaRPr>
          </a:p>
          <a:p>
            <a:pPr marL="45720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1100">
              <a:solidFill>
                <a:srgbClr val="43434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3200"/>
              <a:buFont typeface="Arial"/>
              <a:buNone/>
            </a:pPr>
            <a:endParaRPr b="1">
              <a:solidFill>
                <a:srgbClr val="36383B"/>
              </a:solidFill>
              <a:latin typeface="Quicksand"/>
              <a:ea typeface="Quicksand"/>
              <a:cs typeface="Quicksand"/>
              <a:sym typeface="Quicksand"/>
            </a:endParaRPr>
          </a:p>
        </p:txBody>
      </p:sp>
      <p:cxnSp>
        <p:nvCxnSpPr>
          <p:cNvPr id="417" name="Google Shape;417;p61"/>
          <p:cNvCxnSpPr/>
          <p:nvPr/>
        </p:nvCxnSpPr>
        <p:spPr>
          <a:xfrm>
            <a:off x="4719100" y="2111425"/>
            <a:ext cx="1371600" cy="0"/>
          </a:xfrm>
          <a:prstGeom prst="straightConnector1">
            <a:avLst/>
          </a:prstGeom>
          <a:noFill/>
          <a:ln w="9525" cap="flat" cmpd="sng">
            <a:solidFill>
              <a:schemeClr val="dk2"/>
            </a:solidFill>
            <a:prstDash val="dot"/>
            <a:round/>
            <a:headEnd type="none" w="med" len="med"/>
            <a:tailEnd type="none" w="med" len="med"/>
          </a:ln>
        </p:spPr>
      </p:cxnSp>
      <p:sp>
        <p:nvSpPr>
          <p:cNvPr id="418" name="Google Shape;418;p61"/>
          <p:cNvSpPr/>
          <p:nvPr/>
        </p:nvSpPr>
        <p:spPr>
          <a:xfrm rot="5400000">
            <a:off x="6328025" y="1607700"/>
            <a:ext cx="2550000" cy="1928100"/>
          </a:xfrm>
          <a:prstGeom prst="snip1Rect">
            <a:avLst>
              <a:gd name="adj" fmla="val 0"/>
            </a:avLst>
          </a:prstGeom>
          <a:solidFill>
            <a:srgbClr val="EFF3F6"/>
          </a:solidFill>
          <a:ln>
            <a:noFill/>
          </a:ln>
          <a:effectLst>
            <a:outerShdw blurRad="157163" dist="104775" dir="228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1"/>
          <p:cNvSpPr txBox="1"/>
          <p:nvPr/>
        </p:nvSpPr>
        <p:spPr>
          <a:xfrm>
            <a:off x="6705625" y="1510250"/>
            <a:ext cx="1655700" cy="1640700"/>
          </a:xfrm>
          <a:prstGeom prst="rect">
            <a:avLst/>
          </a:prstGeom>
          <a:noFill/>
          <a:ln>
            <a:noFill/>
          </a:ln>
        </p:spPr>
        <p:txBody>
          <a:bodyPr spcFirstLastPara="1" wrap="square" lIns="91425" tIns="91425" rIns="54000"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GB" sz="1200" b="1">
                <a:solidFill>
                  <a:srgbClr val="36383B"/>
                </a:solidFill>
                <a:latin typeface="Quicksand"/>
                <a:ea typeface="Quicksand"/>
                <a:cs typeface="Quicksand"/>
                <a:sym typeface="Quicksand"/>
              </a:rPr>
              <a:t>Recommended resource</a:t>
            </a:r>
            <a:endParaRPr sz="1200" b="1">
              <a:solidFill>
                <a:srgbClr val="36383B"/>
              </a:solidFill>
              <a:latin typeface="Quicksand"/>
              <a:ea typeface="Quicksand"/>
              <a:cs typeface="Quicksand"/>
              <a:sym typeface="Quicksand"/>
            </a:endParaRPr>
          </a:p>
          <a:p>
            <a:pPr marL="0" lvl="0" indent="0" algn="l" rtl="0">
              <a:lnSpc>
                <a:spcPct val="150000"/>
              </a:lnSpc>
              <a:spcBef>
                <a:spcPts val="0"/>
              </a:spcBef>
              <a:spcAft>
                <a:spcPts val="0"/>
              </a:spcAft>
              <a:buNone/>
            </a:pPr>
            <a:endParaRPr sz="1000">
              <a:solidFill>
                <a:srgbClr val="434343"/>
              </a:solidFill>
              <a:latin typeface="Quicksand"/>
              <a:ea typeface="Quicksand"/>
              <a:cs typeface="Quicksand"/>
              <a:sym typeface="Quicksand"/>
            </a:endParaRPr>
          </a:p>
          <a:p>
            <a:pPr marL="136800" lvl="0" indent="-107551" algn="l" rtl="0">
              <a:spcBef>
                <a:spcPts val="0"/>
              </a:spcBef>
              <a:spcAft>
                <a:spcPts val="0"/>
              </a:spcAft>
              <a:buClr>
                <a:srgbClr val="56B68E"/>
              </a:buClr>
              <a:buSzPts val="900"/>
              <a:buFont typeface="Quicksand"/>
              <a:buChar char="●"/>
            </a:pPr>
            <a:endParaRPr sz="900" b="1">
              <a:solidFill>
                <a:srgbClr val="434343"/>
              </a:solidFill>
              <a:latin typeface="Quicksand"/>
              <a:ea typeface="Quicksand"/>
              <a:cs typeface="Quicksand"/>
              <a:sym typeface="Quicksand"/>
            </a:endParaRPr>
          </a:p>
          <a:p>
            <a:pPr marL="45720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900" b="1">
              <a:solidFill>
                <a:srgbClr val="434343"/>
              </a:solidFill>
              <a:latin typeface="Quicksand"/>
              <a:ea typeface="Quicksand"/>
              <a:cs typeface="Quicksand"/>
              <a:sym typeface="Quicksand"/>
            </a:endParaRPr>
          </a:p>
          <a:p>
            <a:pPr marL="0" lvl="0" indent="0" algn="l" rtl="0">
              <a:spcBef>
                <a:spcPts val="0"/>
              </a:spcBef>
              <a:spcAft>
                <a:spcPts val="0"/>
              </a:spcAft>
              <a:buNone/>
            </a:pPr>
            <a:endParaRPr sz="1100">
              <a:solidFill>
                <a:srgbClr val="434343"/>
              </a:solidFill>
              <a:latin typeface="Quicksand"/>
              <a:ea typeface="Quicksand"/>
              <a:cs typeface="Quicksand"/>
              <a:sym typeface="Quicksand"/>
            </a:endParaRPr>
          </a:p>
          <a:p>
            <a:pPr marL="0" marR="0" lvl="0" indent="0" algn="l" rtl="0">
              <a:lnSpc>
                <a:spcPct val="100000"/>
              </a:lnSpc>
              <a:spcBef>
                <a:spcPts val="0"/>
              </a:spcBef>
              <a:spcAft>
                <a:spcPts val="0"/>
              </a:spcAft>
              <a:buClr>
                <a:srgbClr val="000000"/>
              </a:buClr>
              <a:buSzPts val="3200"/>
              <a:buFont typeface="Arial"/>
              <a:buNone/>
            </a:pPr>
            <a:endParaRPr b="1">
              <a:solidFill>
                <a:srgbClr val="36383B"/>
              </a:solidFill>
              <a:latin typeface="Quicksand"/>
              <a:ea typeface="Quicksand"/>
              <a:cs typeface="Quicksand"/>
              <a:sym typeface="Quicksand"/>
            </a:endParaRPr>
          </a:p>
        </p:txBody>
      </p:sp>
      <p:cxnSp>
        <p:nvCxnSpPr>
          <p:cNvPr id="420" name="Google Shape;420;p61"/>
          <p:cNvCxnSpPr/>
          <p:nvPr/>
        </p:nvCxnSpPr>
        <p:spPr>
          <a:xfrm>
            <a:off x="6782850" y="2111425"/>
            <a:ext cx="1371600" cy="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33"/>
          <p:cNvPicPr preferRelativeResize="0"/>
          <p:nvPr/>
        </p:nvPicPr>
        <p:blipFill rotWithShape="1">
          <a:blip r:embed="rId3">
            <a:alphaModFix amt="40000"/>
          </a:blip>
          <a:srcRect l="18447"/>
          <a:stretch/>
        </p:blipFill>
        <p:spPr>
          <a:xfrm>
            <a:off x="1686700" y="0"/>
            <a:ext cx="7457299" cy="5143500"/>
          </a:xfrm>
          <a:prstGeom prst="rect">
            <a:avLst/>
          </a:prstGeom>
          <a:noFill/>
          <a:ln>
            <a:noFill/>
          </a:ln>
        </p:spPr>
      </p:pic>
      <p:sp>
        <p:nvSpPr>
          <p:cNvPr id="134" name="Google Shape;134;p33"/>
          <p:cNvSpPr txBox="1"/>
          <p:nvPr/>
        </p:nvSpPr>
        <p:spPr>
          <a:xfrm>
            <a:off x="356175" y="1804813"/>
            <a:ext cx="4006200" cy="246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latin typeface="Quicksand"/>
                <a:ea typeface="Quicksand"/>
                <a:cs typeface="Quicksand"/>
                <a:sym typeface="Quicksand"/>
              </a:rPr>
              <a:t>Pulse is an app you can use to check in with </a:t>
            </a:r>
            <a:br>
              <a:rPr lang="en-GB" sz="1200">
                <a:latin typeface="Quicksand"/>
                <a:ea typeface="Quicksand"/>
                <a:cs typeface="Quicksand"/>
                <a:sym typeface="Quicksand"/>
              </a:rPr>
            </a:br>
            <a:r>
              <a:rPr lang="en-GB" sz="1200">
                <a:latin typeface="Quicksand"/>
                <a:ea typeface="Quicksand"/>
                <a:cs typeface="Quicksand"/>
                <a:sym typeface="Quicksand"/>
              </a:rPr>
              <a:t>your mental, social and physical wellbeing.</a:t>
            </a:r>
            <a:endParaRPr sz="1200">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200">
              <a:latin typeface="Quicksand"/>
              <a:ea typeface="Quicksand"/>
              <a:cs typeface="Quicksand"/>
              <a:sym typeface="Quicksand"/>
            </a:endParaRPr>
          </a:p>
          <a:p>
            <a:pPr marL="457200" lvl="0" indent="-304800" algn="l" rtl="0">
              <a:lnSpc>
                <a:spcPct val="115000"/>
              </a:lnSpc>
              <a:spcBef>
                <a:spcPts val="0"/>
              </a:spcBef>
              <a:spcAft>
                <a:spcPts val="0"/>
              </a:spcAft>
              <a:buClr>
                <a:srgbClr val="58B78E"/>
              </a:buClr>
              <a:buSzPts val="1200"/>
              <a:buFont typeface="Roboto Light"/>
              <a:buChar char="●"/>
            </a:pPr>
            <a:r>
              <a:rPr lang="en-GB" sz="1200">
                <a:latin typeface="Quicksand"/>
                <a:ea typeface="Quicksand"/>
                <a:cs typeface="Quicksand"/>
                <a:sym typeface="Quicksand"/>
              </a:rPr>
              <a:t>It takes 1-2 minutes, once a week</a:t>
            </a:r>
            <a:endParaRPr sz="1200">
              <a:latin typeface="Quicksand"/>
              <a:ea typeface="Quicksand"/>
              <a:cs typeface="Quicksand"/>
              <a:sym typeface="Quicksand"/>
            </a:endParaRPr>
          </a:p>
          <a:p>
            <a:pPr marL="457200" lvl="0" indent="-304800" algn="l" rtl="0">
              <a:lnSpc>
                <a:spcPct val="115000"/>
              </a:lnSpc>
              <a:spcBef>
                <a:spcPts val="0"/>
              </a:spcBef>
              <a:spcAft>
                <a:spcPts val="0"/>
              </a:spcAft>
              <a:buClr>
                <a:srgbClr val="58B78E"/>
              </a:buClr>
              <a:buSzPts val="1200"/>
              <a:buFont typeface="Roboto Light"/>
              <a:buChar char="●"/>
            </a:pPr>
            <a:r>
              <a:rPr lang="en-GB" sz="1200">
                <a:latin typeface="Quicksand"/>
                <a:ea typeface="Quicksand"/>
                <a:cs typeface="Quicksand"/>
                <a:sym typeface="Quicksand"/>
              </a:rPr>
              <a:t>You can reflect on your wellbeing that week</a:t>
            </a:r>
            <a:endParaRPr sz="1200">
              <a:latin typeface="Quicksand"/>
              <a:ea typeface="Quicksand"/>
              <a:cs typeface="Quicksand"/>
              <a:sym typeface="Quicksand"/>
            </a:endParaRPr>
          </a:p>
          <a:p>
            <a:pPr marL="457200" lvl="0" indent="-304800" algn="l" rtl="0">
              <a:lnSpc>
                <a:spcPct val="115000"/>
              </a:lnSpc>
              <a:spcBef>
                <a:spcPts val="0"/>
              </a:spcBef>
              <a:spcAft>
                <a:spcPts val="0"/>
              </a:spcAft>
              <a:buClr>
                <a:srgbClr val="58B78E"/>
              </a:buClr>
              <a:buSzPts val="1200"/>
              <a:buFont typeface="Roboto Light"/>
              <a:buChar char="●"/>
            </a:pPr>
            <a:r>
              <a:rPr lang="en-GB" sz="1200">
                <a:latin typeface="Quicksand"/>
                <a:ea typeface="Quicksand"/>
                <a:cs typeface="Quicksand"/>
                <a:sym typeface="Quicksand"/>
              </a:rPr>
              <a:t>You can reach out for help</a:t>
            </a:r>
            <a:endParaRPr sz="1200">
              <a:latin typeface="Quicksand"/>
              <a:ea typeface="Quicksand"/>
              <a:cs typeface="Quicksand"/>
              <a:sym typeface="Quicksand"/>
            </a:endParaRPr>
          </a:p>
          <a:p>
            <a:pPr marL="457200" lvl="0" indent="-304800" algn="l" rtl="0">
              <a:lnSpc>
                <a:spcPct val="115000"/>
              </a:lnSpc>
              <a:spcBef>
                <a:spcPts val="0"/>
              </a:spcBef>
              <a:spcAft>
                <a:spcPts val="0"/>
              </a:spcAft>
              <a:buClr>
                <a:srgbClr val="58B78E"/>
              </a:buClr>
              <a:buSzPts val="1200"/>
              <a:buFont typeface="Roboto Light"/>
              <a:buChar char="●"/>
            </a:pPr>
            <a:r>
              <a:rPr lang="en-GB" sz="1200">
                <a:latin typeface="Quicksand"/>
                <a:ea typeface="Quicksand"/>
                <a:cs typeface="Quicksand"/>
                <a:sym typeface="Quicksand"/>
              </a:rPr>
              <a:t>You can send thanks to staff or peers</a:t>
            </a:r>
            <a:endParaRPr sz="1200">
              <a:latin typeface="Quicksand"/>
              <a:ea typeface="Quicksand"/>
              <a:cs typeface="Quicksand"/>
              <a:sym typeface="Quicksand"/>
            </a:endParaRPr>
          </a:p>
          <a:p>
            <a:pPr marL="457200" lvl="0" indent="-304800" algn="l" rtl="0">
              <a:lnSpc>
                <a:spcPct val="115000"/>
              </a:lnSpc>
              <a:spcBef>
                <a:spcPts val="0"/>
              </a:spcBef>
              <a:spcAft>
                <a:spcPts val="0"/>
              </a:spcAft>
              <a:buClr>
                <a:srgbClr val="58B78E"/>
              </a:buClr>
              <a:buSzPts val="1200"/>
              <a:buFont typeface="Roboto Light"/>
              <a:buChar char="●"/>
            </a:pPr>
            <a:r>
              <a:rPr lang="en-GB" sz="1200">
                <a:latin typeface="Quicksand"/>
                <a:ea typeface="Quicksand"/>
                <a:cs typeface="Quicksand"/>
                <a:sym typeface="Quicksand"/>
              </a:rPr>
              <a:t>You can give anonymous feedback about your experience at school</a:t>
            </a:r>
            <a:endParaRPr sz="1200">
              <a:latin typeface="Quicksand"/>
              <a:ea typeface="Quicksand"/>
              <a:cs typeface="Quicksand"/>
              <a:sym typeface="Quicksand"/>
            </a:endParaRPr>
          </a:p>
          <a:p>
            <a:pPr marL="0" lvl="0" indent="0" algn="l" rtl="0">
              <a:lnSpc>
                <a:spcPct val="115000"/>
              </a:lnSpc>
              <a:spcBef>
                <a:spcPts val="0"/>
              </a:spcBef>
              <a:spcAft>
                <a:spcPts val="0"/>
              </a:spcAft>
              <a:buClr>
                <a:schemeClr val="dk1"/>
              </a:buClr>
              <a:buSzPts val="1100"/>
              <a:buFont typeface="Arial"/>
              <a:buNone/>
            </a:pPr>
            <a:endParaRPr sz="1300">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a:latin typeface="Quicksand"/>
              <a:ea typeface="Quicksand"/>
              <a:cs typeface="Quicksand"/>
              <a:sym typeface="Quicksand"/>
            </a:endParaRPr>
          </a:p>
        </p:txBody>
      </p:sp>
      <p:sp>
        <p:nvSpPr>
          <p:cNvPr id="135" name="Google Shape;135;p33"/>
          <p:cNvSpPr txBox="1"/>
          <p:nvPr/>
        </p:nvSpPr>
        <p:spPr>
          <a:xfrm>
            <a:off x="329850" y="1040138"/>
            <a:ext cx="3516900" cy="5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2400">
                <a:solidFill>
                  <a:schemeClr val="dk1"/>
                </a:solidFill>
                <a:latin typeface="Quicksand"/>
                <a:ea typeface="Quicksand"/>
                <a:cs typeface="Quicksand"/>
                <a:sym typeface="Quicksand"/>
              </a:rPr>
              <a:t>What is</a:t>
            </a:r>
            <a:r>
              <a:rPr lang="en-GB" sz="2400" b="1">
                <a:solidFill>
                  <a:schemeClr val="dk1"/>
                </a:solidFill>
                <a:latin typeface="Quicksand"/>
                <a:ea typeface="Quicksand"/>
                <a:cs typeface="Quicksand"/>
                <a:sym typeface="Quicksand"/>
              </a:rPr>
              <a:t> Pulse?</a:t>
            </a:r>
            <a:endParaRPr sz="2400" b="1">
              <a:solidFill>
                <a:schemeClr val="dk1"/>
              </a:solidFill>
              <a:latin typeface="Quicksand"/>
              <a:ea typeface="Quicksand"/>
              <a:cs typeface="Quicksand"/>
              <a:sym typeface="Quicksand"/>
            </a:endParaRPr>
          </a:p>
        </p:txBody>
      </p:sp>
      <p:cxnSp>
        <p:nvCxnSpPr>
          <p:cNvPr id="136" name="Google Shape;136;p33"/>
          <p:cNvCxnSpPr/>
          <p:nvPr/>
        </p:nvCxnSpPr>
        <p:spPr>
          <a:xfrm>
            <a:off x="431350" y="1653938"/>
            <a:ext cx="454200" cy="0"/>
          </a:xfrm>
          <a:prstGeom prst="straightConnector1">
            <a:avLst/>
          </a:prstGeom>
          <a:noFill/>
          <a:ln w="28575" cap="flat" cmpd="sng">
            <a:solidFill>
              <a:srgbClr val="000000"/>
            </a:solidFill>
            <a:prstDash val="solid"/>
            <a:round/>
            <a:headEnd type="none" w="med" len="med"/>
            <a:tailEnd type="none" w="med" len="med"/>
          </a:ln>
        </p:spPr>
      </p:cxnSp>
      <p:pic>
        <p:nvPicPr>
          <p:cNvPr id="137" name="Google Shape;137;p33"/>
          <p:cNvPicPr preferRelativeResize="0"/>
          <p:nvPr/>
        </p:nvPicPr>
        <p:blipFill rotWithShape="1">
          <a:blip r:embed="rId4">
            <a:alphaModFix/>
          </a:blip>
          <a:srcRect r="43560"/>
          <a:stretch/>
        </p:blipFill>
        <p:spPr>
          <a:xfrm>
            <a:off x="6002074" y="840725"/>
            <a:ext cx="3213927" cy="3626501"/>
          </a:xfrm>
          <a:prstGeom prst="rect">
            <a:avLst/>
          </a:prstGeom>
          <a:noFill/>
          <a:ln>
            <a:noFill/>
          </a:ln>
        </p:spPr>
      </p:pic>
      <p:pic>
        <p:nvPicPr>
          <p:cNvPr id="138" name="Google Shape;138;p33"/>
          <p:cNvPicPr preferRelativeResize="0"/>
          <p:nvPr/>
        </p:nvPicPr>
        <p:blipFill rotWithShape="1">
          <a:blip r:embed="rId5">
            <a:alphaModFix/>
          </a:blip>
          <a:srcRect r="49874"/>
          <a:stretch/>
        </p:blipFill>
        <p:spPr>
          <a:xfrm rot="-195454">
            <a:off x="4263975" y="910401"/>
            <a:ext cx="2602948" cy="3322701"/>
          </a:xfrm>
          <a:prstGeom prst="rect">
            <a:avLst/>
          </a:prstGeom>
          <a:noFill/>
          <a:ln>
            <a:noFill/>
          </a:ln>
        </p:spPr>
      </p:pic>
      <p:pic>
        <p:nvPicPr>
          <p:cNvPr id="139" name="Google Shape;139;p33"/>
          <p:cNvPicPr preferRelativeResize="0"/>
          <p:nvPr/>
        </p:nvPicPr>
        <p:blipFill>
          <a:blip r:embed="rId6">
            <a:alphaModFix/>
          </a:blip>
          <a:stretch>
            <a:fillRect/>
          </a:stretch>
        </p:blipFill>
        <p:spPr>
          <a:xfrm>
            <a:off x="7046425" y="4439250"/>
            <a:ext cx="1752949" cy="456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4"/>
          <p:cNvSpPr txBox="1"/>
          <p:nvPr/>
        </p:nvSpPr>
        <p:spPr>
          <a:xfrm>
            <a:off x="438375" y="1021150"/>
            <a:ext cx="2966100" cy="938400"/>
          </a:xfrm>
          <a:prstGeom prst="rect">
            <a:avLst/>
          </a:prstGeom>
          <a:noFill/>
          <a:ln>
            <a:noFill/>
          </a:ln>
        </p:spPr>
        <p:txBody>
          <a:bodyPr spcFirstLastPara="1" wrap="square" lIns="0" tIns="180000" rIns="378000" bIns="324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What are we </a:t>
            </a:r>
            <a:r>
              <a:rPr lang="en-GB" sz="2400" b="1">
                <a:solidFill>
                  <a:srgbClr val="232323"/>
                </a:solidFill>
                <a:latin typeface="Quicksand"/>
                <a:ea typeface="Quicksand"/>
                <a:cs typeface="Quicksand"/>
                <a:sym typeface="Quicksand"/>
              </a:rPr>
              <a:t>Measuring?</a:t>
            </a:r>
            <a:endParaRPr sz="2400" b="1">
              <a:solidFill>
                <a:srgbClr val="232323"/>
              </a:solidFill>
              <a:latin typeface="Quicksand"/>
              <a:ea typeface="Quicksand"/>
              <a:cs typeface="Quicksand"/>
              <a:sym typeface="Quicksand"/>
            </a:endParaRPr>
          </a:p>
        </p:txBody>
      </p:sp>
      <p:sp>
        <p:nvSpPr>
          <p:cNvPr id="145" name="Google Shape;145;p34"/>
          <p:cNvSpPr txBox="1"/>
          <p:nvPr/>
        </p:nvSpPr>
        <p:spPr>
          <a:xfrm>
            <a:off x="438375" y="2135675"/>
            <a:ext cx="3679800" cy="1514100"/>
          </a:xfrm>
          <a:prstGeom prst="rect">
            <a:avLst/>
          </a:prstGeom>
          <a:noFill/>
          <a:ln>
            <a:noFill/>
          </a:ln>
        </p:spPr>
        <p:txBody>
          <a:bodyPr spcFirstLastPara="1" wrap="square" lIns="0" tIns="450000" rIns="91425" bIns="91425" anchor="ctr" anchorCtr="0">
            <a:noAutofit/>
          </a:bodyPr>
          <a:lstStyle/>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Pulse uses an evidence based, research informed framework that conceptualises wellbeing as six interconnected domains that support each other to help children reach their potential. </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To have optimal wellbeing, a child or young person needs to be adequately resourced in all six domains.</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p:txBody>
      </p:sp>
      <p:pic>
        <p:nvPicPr>
          <p:cNvPr id="146" name="Google Shape;146;p34"/>
          <p:cNvPicPr preferRelativeResize="0"/>
          <p:nvPr/>
        </p:nvPicPr>
        <p:blipFill>
          <a:blip r:embed="rId3">
            <a:alphaModFix/>
          </a:blip>
          <a:stretch>
            <a:fillRect/>
          </a:stretch>
        </p:blipFill>
        <p:spPr>
          <a:xfrm>
            <a:off x="4773650" y="678775"/>
            <a:ext cx="3543700" cy="3498702"/>
          </a:xfrm>
          <a:prstGeom prst="rect">
            <a:avLst/>
          </a:prstGeom>
          <a:noFill/>
          <a:ln>
            <a:noFill/>
          </a:ln>
        </p:spPr>
      </p:pic>
      <p:cxnSp>
        <p:nvCxnSpPr>
          <p:cNvPr id="147" name="Google Shape;147;p34"/>
          <p:cNvCxnSpPr/>
          <p:nvPr/>
        </p:nvCxnSpPr>
        <p:spPr>
          <a:xfrm>
            <a:off x="438375" y="1959550"/>
            <a:ext cx="454200" cy="0"/>
          </a:xfrm>
          <a:prstGeom prst="straightConnector1">
            <a:avLst/>
          </a:prstGeom>
          <a:noFill/>
          <a:ln w="28575" cap="flat" cmpd="sng">
            <a:solidFill>
              <a:srgbClr val="000000"/>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5"/>
          <p:cNvSpPr txBox="1"/>
          <p:nvPr/>
        </p:nvSpPr>
        <p:spPr>
          <a:xfrm>
            <a:off x="438375" y="1324675"/>
            <a:ext cx="3301200" cy="9789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Let’s start with the </a:t>
            </a:r>
            <a:r>
              <a:rPr lang="en-GB" sz="2400" b="1">
                <a:solidFill>
                  <a:srgbClr val="232323"/>
                </a:solidFill>
                <a:latin typeface="Quicksand"/>
                <a:ea typeface="Quicksand"/>
                <a:cs typeface="Quicksand"/>
                <a:sym typeface="Quicksand"/>
              </a:rPr>
              <a:t>wellbeing questions</a:t>
            </a:r>
            <a:endParaRPr sz="24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sp>
        <p:nvSpPr>
          <p:cNvPr id="153" name="Google Shape;153;p35"/>
          <p:cNvSpPr txBox="1"/>
          <p:nvPr/>
        </p:nvSpPr>
        <p:spPr>
          <a:xfrm>
            <a:off x="438375" y="2542975"/>
            <a:ext cx="3619200" cy="732600"/>
          </a:xfrm>
          <a:prstGeom prst="rect">
            <a:avLst/>
          </a:prstGeom>
          <a:noFill/>
          <a:ln>
            <a:noFill/>
          </a:ln>
        </p:spPr>
        <p:txBody>
          <a:bodyPr spcFirstLastPara="1" wrap="square" lIns="0" tIns="450000" rIns="91425" bIns="91425" anchor="ctr" anchorCtr="0">
            <a:noAutofit/>
          </a:bodyPr>
          <a:lstStyle/>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The first question is ‘How are you feeling today?’, followed by ‘Which of these best describes how you are feeling?’</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p:txBody>
      </p:sp>
      <p:cxnSp>
        <p:nvCxnSpPr>
          <p:cNvPr id="154" name="Google Shape;154;p35"/>
          <p:cNvCxnSpPr/>
          <p:nvPr/>
        </p:nvCxnSpPr>
        <p:spPr>
          <a:xfrm>
            <a:off x="438375" y="2303525"/>
            <a:ext cx="454200" cy="0"/>
          </a:xfrm>
          <a:prstGeom prst="straightConnector1">
            <a:avLst/>
          </a:prstGeom>
          <a:noFill/>
          <a:ln w="28575" cap="flat" cmpd="sng">
            <a:solidFill>
              <a:srgbClr val="000000"/>
            </a:solidFill>
            <a:prstDash val="solid"/>
            <a:round/>
            <a:headEnd type="none" w="med" len="med"/>
            <a:tailEnd type="none" w="med" len="med"/>
          </a:ln>
        </p:spPr>
      </p:cxnSp>
      <p:pic>
        <p:nvPicPr>
          <p:cNvPr id="155" name="Google Shape;155;p35"/>
          <p:cNvPicPr preferRelativeResize="0"/>
          <p:nvPr/>
        </p:nvPicPr>
        <p:blipFill>
          <a:blip r:embed="rId3">
            <a:alphaModFix/>
          </a:blip>
          <a:stretch>
            <a:fillRect/>
          </a:stretch>
        </p:blipFill>
        <p:spPr>
          <a:xfrm>
            <a:off x="4183925" y="1049200"/>
            <a:ext cx="4781627" cy="30450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6"/>
          <p:cNvSpPr/>
          <p:nvPr/>
        </p:nvSpPr>
        <p:spPr>
          <a:xfrm>
            <a:off x="438375" y="2238950"/>
            <a:ext cx="2398200" cy="1167900"/>
          </a:xfrm>
          <a:prstGeom prst="rect">
            <a:avLst/>
          </a:prstGeom>
          <a:solidFill>
            <a:srgbClr val="F8FA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6"/>
          <p:cNvSpPr txBox="1"/>
          <p:nvPr/>
        </p:nvSpPr>
        <p:spPr>
          <a:xfrm>
            <a:off x="343425" y="1093650"/>
            <a:ext cx="3207900" cy="821700"/>
          </a:xfrm>
          <a:prstGeom prst="rect">
            <a:avLst/>
          </a:prstGeom>
          <a:noFill/>
          <a:ln>
            <a:noFill/>
          </a:ln>
        </p:spPr>
        <p:txBody>
          <a:bodyPr spcFirstLastPara="1" wrap="square" lIns="91425" tIns="91425" rIns="378000" bIns="144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What Happens if you </a:t>
            </a:r>
            <a:r>
              <a:rPr lang="en-GB" sz="2400" b="1">
                <a:solidFill>
                  <a:srgbClr val="232323"/>
                </a:solidFill>
                <a:latin typeface="Quicksand"/>
                <a:ea typeface="Quicksand"/>
                <a:cs typeface="Quicksand"/>
                <a:sym typeface="Quicksand"/>
              </a:rPr>
              <a:t>Ask for Help?</a:t>
            </a:r>
            <a:endParaRPr sz="24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sp>
        <p:nvSpPr>
          <p:cNvPr id="162" name="Google Shape;162;p36"/>
          <p:cNvSpPr txBox="1"/>
          <p:nvPr/>
        </p:nvSpPr>
        <p:spPr>
          <a:xfrm>
            <a:off x="638175" y="2542550"/>
            <a:ext cx="2060700" cy="821700"/>
          </a:xfrm>
          <a:prstGeom prst="rect">
            <a:avLst/>
          </a:prstGeom>
          <a:noFill/>
          <a:ln>
            <a:noFill/>
          </a:ln>
        </p:spPr>
        <p:txBody>
          <a:bodyPr spcFirstLastPara="1" wrap="square" lIns="91425" tIns="0" rIns="91425" bIns="91425" anchor="ctr" anchorCtr="0">
            <a:noAutofit/>
          </a:bodyPr>
          <a:lstStyle/>
          <a:p>
            <a:pPr marL="0" lvl="0" indent="0" algn="l" rtl="0">
              <a:spcBef>
                <a:spcPts val="0"/>
              </a:spcBef>
              <a:spcAft>
                <a:spcPts val="0"/>
              </a:spcAft>
              <a:buNone/>
            </a:pPr>
            <a:r>
              <a:rPr lang="en-GB" b="1">
                <a:solidFill>
                  <a:srgbClr val="58B78E"/>
                </a:solidFill>
                <a:latin typeface="Quicksand"/>
                <a:ea typeface="Quicksand"/>
                <a:cs typeface="Quicksand"/>
                <a:sym typeface="Quicksand"/>
              </a:rPr>
              <a:t>You can choose who you would like to speak to</a:t>
            </a:r>
            <a:endParaRPr b="1">
              <a:solidFill>
                <a:srgbClr val="58B78E"/>
              </a:solidFill>
              <a:latin typeface="Quicksand"/>
              <a:ea typeface="Quicksand"/>
              <a:cs typeface="Quicksand"/>
              <a:sym typeface="Quicksand"/>
            </a:endParaRPr>
          </a:p>
          <a:p>
            <a:pPr marL="0" lvl="0" indent="0" algn="l" rtl="0">
              <a:spcBef>
                <a:spcPts val="0"/>
              </a:spcBef>
              <a:spcAft>
                <a:spcPts val="0"/>
              </a:spcAft>
              <a:buNone/>
            </a:pPr>
            <a:r>
              <a:rPr lang="en-GB" sz="1100" b="1">
                <a:solidFill>
                  <a:srgbClr val="58B78E"/>
                </a:solidFill>
                <a:latin typeface="Quicksand"/>
                <a:ea typeface="Quicksand"/>
                <a:cs typeface="Quicksand"/>
                <a:sym typeface="Quicksand"/>
              </a:rPr>
              <a:t> </a:t>
            </a:r>
            <a:endParaRPr sz="1000">
              <a:solidFill>
                <a:srgbClr val="232323"/>
              </a:solidFill>
              <a:latin typeface="Quicksand Medium"/>
              <a:ea typeface="Quicksand Medium"/>
              <a:cs typeface="Quicksand Medium"/>
              <a:sym typeface="Quicksand Medium"/>
            </a:endParaRPr>
          </a:p>
        </p:txBody>
      </p:sp>
      <p:cxnSp>
        <p:nvCxnSpPr>
          <p:cNvPr id="163" name="Google Shape;163;p36"/>
          <p:cNvCxnSpPr/>
          <p:nvPr/>
        </p:nvCxnSpPr>
        <p:spPr>
          <a:xfrm>
            <a:off x="446975" y="1915250"/>
            <a:ext cx="454200" cy="0"/>
          </a:xfrm>
          <a:prstGeom prst="straightConnector1">
            <a:avLst/>
          </a:prstGeom>
          <a:noFill/>
          <a:ln w="28575" cap="flat" cmpd="sng">
            <a:solidFill>
              <a:srgbClr val="000000"/>
            </a:solidFill>
            <a:prstDash val="solid"/>
            <a:round/>
            <a:headEnd type="none" w="med" len="med"/>
            <a:tailEnd type="none" w="med" len="med"/>
          </a:ln>
        </p:spPr>
      </p:cxnSp>
      <p:sp>
        <p:nvSpPr>
          <p:cNvPr id="164" name="Google Shape;164;p36"/>
          <p:cNvSpPr/>
          <p:nvPr/>
        </p:nvSpPr>
        <p:spPr>
          <a:xfrm>
            <a:off x="2984325" y="2238950"/>
            <a:ext cx="2398200" cy="1167900"/>
          </a:xfrm>
          <a:prstGeom prst="rect">
            <a:avLst/>
          </a:prstGeom>
          <a:solidFill>
            <a:srgbClr val="F8FA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6"/>
          <p:cNvSpPr txBox="1"/>
          <p:nvPr/>
        </p:nvSpPr>
        <p:spPr>
          <a:xfrm>
            <a:off x="3135825" y="2542550"/>
            <a:ext cx="1957500" cy="615000"/>
          </a:xfrm>
          <a:prstGeom prst="rect">
            <a:avLst/>
          </a:prstGeom>
          <a:noFill/>
          <a:ln>
            <a:noFill/>
          </a:ln>
        </p:spPr>
        <p:txBody>
          <a:bodyPr spcFirstLastPara="1" wrap="square" lIns="91425" tIns="0" rIns="91425" bIns="91425" anchor="ctr" anchorCtr="0">
            <a:noAutofit/>
          </a:bodyPr>
          <a:lstStyle/>
          <a:p>
            <a:pPr marL="0" lvl="0" indent="0" algn="l" rtl="0">
              <a:spcBef>
                <a:spcPts val="0"/>
              </a:spcBef>
              <a:spcAft>
                <a:spcPts val="0"/>
              </a:spcAft>
              <a:buNone/>
            </a:pPr>
            <a:endParaRPr b="1">
              <a:solidFill>
                <a:srgbClr val="58B78E"/>
              </a:solidFill>
              <a:latin typeface="Quicksand"/>
              <a:ea typeface="Quicksand"/>
              <a:cs typeface="Quicksand"/>
              <a:sym typeface="Quicksand"/>
            </a:endParaRPr>
          </a:p>
          <a:p>
            <a:pPr marL="0" lvl="0" indent="0" algn="l" rtl="0">
              <a:spcBef>
                <a:spcPts val="0"/>
              </a:spcBef>
              <a:spcAft>
                <a:spcPts val="0"/>
              </a:spcAft>
              <a:buNone/>
            </a:pPr>
            <a:r>
              <a:rPr lang="en-GB" b="1">
                <a:solidFill>
                  <a:srgbClr val="58B78E"/>
                </a:solidFill>
                <a:latin typeface="Quicksand"/>
                <a:ea typeface="Quicksand"/>
                <a:cs typeface="Quicksand"/>
                <a:sym typeface="Quicksand"/>
              </a:rPr>
              <a:t>That staff member will be notified by email  </a:t>
            </a:r>
            <a:endParaRPr b="1">
              <a:solidFill>
                <a:srgbClr val="58B78E"/>
              </a:solidFill>
              <a:latin typeface="Quicksand"/>
              <a:ea typeface="Quicksand"/>
              <a:cs typeface="Quicksand"/>
              <a:sym typeface="Quicksand"/>
            </a:endParaRPr>
          </a:p>
          <a:p>
            <a:pPr marL="0" lvl="0" indent="0" algn="l" rtl="0">
              <a:spcBef>
                <a:spcPts val="0"/>
              </a:spcBef>
              <a:spcAft>
                <a:spcPts val="0"/>
              </a:spcAft>
              <a:buNone/>
            </a:pPr>
            <a:r>
              <a:rPr lang="en-GB" sz="1100" b="1">
                <a:solidFill>
                  <a:srgbClr val="58B78E"/>
                </a:solidFill>
                <a:latin typeface="Quicksand"/>
                <a:ea typeface="Quicksand"/>
                <a:cs typeface="Quicksand"/>
                <a:sym typeface="Quicksand"/>
              </a:rPr>
              <a:t> </a:t>
            </a:r>
            <a:endParaRPr sz="1000">
              <a:solidFill>
                <a:srgbClr val="232323"/>
              </a:solidFill>
              <a:latin typeface="Quicksand Medium"/>
              <a:ea typeface="Quicksand Medium"/>
              <a:cs typeface="Quicksand Medium"/>
              <a:sym typeface="Quicksand Medium"/>
            </a:endParaRPr>
          </a:p>
        </p:txBody>
      </p:sp>
      <p:sp>
        <p:nvSpPr>
          <p:cNvPr id="166" name="Google Shape;166;p36"/>
          <p:cNvSpPr/>
          <p:nvPr/>
        </p:nvSpPr>
        <p:spPr>
          <a:xfrm>
            <a:off x="5530275" y="2238950"/>
            <a:ext cx="2398200" cy="1167900"/>
          </a:xfrm>
          <a:prstGeom prst="rect">
            <a:avLst/>
          </a:prstGeom>
          <a:solidFill>
            <a:srgbClr val="F8FA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6"/>
          <p:cNvSpPr txBox="1"/>
          <p:nvPr/>
        </p:nvSpPr>
        <p:spPr>
          <a:xfrm>
            <a:off x="5730075" y="2542550"/>
            <a:ext cx="1957500" cy="666600"/>
          </a:xfrm>
          <a:prstGeom prst="rect">
            <a:avLst/>
          </a:prstGeom>
          <a:noFill/>
          <a:ln>
            <a:noFill/>
          </a:ln>
        </p:spPr>
        <p:txBody>
          <a:bodyPr spcFirstLastPara="1" wrap="square" lIns="91425" tIns="0" rIns="91425" bIns="91425" anchor="ctr" anchorCtr="0">
            <a:noAutofit/>
          </a:bodyPr>
          <a:lstStyle/>
          <a:p>
            <a:pPr marL="0" lvl="0" indent="0" algn="l" rtl="0">
              <a:spcBef>
                <a:spcPts val="0"/>
              </a:spcBef>
              <a:spcAft>
                <a:spcPts val="0"/>
              </a:spcAft>
              <a:buNone/>
            </a:pPr>
            <a:r>
              <a:rPr lang="en-GB" b="1">
                <a:solidFill>
                  <a:srgbClr val="58B78E"/>
                </a:solidFill>
                <a:latin typeface="Quicksand"/>
                <a:ea typeface="Quicksand"/>
                <a:cs typeface="Quicksand"/>
                <a:sym typeface="Quicksand"/>
              </a:rPr>
              <a:t>They will approach you discreetly</a:t>
            </a:r>
            <a:endParaRPr b="1">
              <a:solidFill>
                <a:srgbClr val="58B78E"/>
              </a:solidFill>
              <a:latin typeface="Quicksand"/>
              <a:ea typeface="Quicksand"/>
              <a:cs typeface="Quicksand"/>
              <a:sym typeface="Quicksand"/>
            </a:endParaRPr>
          </a:p>
          <a:p>
            <a:pPr marL="0" lvl="0" indent="0" algn="l" rtl="0">
              <a:spcBef>
                <a:spcPts val="0"/>
              </a:spcBef>
              <a:spcAft>
                <a:spcPts val="0"/>
              </a:spcAft>
              <a:buNone/>
            </a:pPr>
            <a:r>
              <a:rPr lang="en-GB" sz="1100" b="1">
                <a:solidFill>
                  <a:srgbClr val="58B78E"/>
                </a:solidFill>
                <a:latin typeface="Quicksand"/>
                <a:ea typeface="Quicksand"/>
                <a:cs typeface="Quicksand"/>
                <a:sym typeface="Quicksand"/>
              </a:rPr>
              <a:t> </a:t>
            </a:r>
            <a:endParaRPr sz="1000">
              <a:solidFill>
                <a:srgbClr val="232323"/>
              </a:solidFill>
              <a:latin typeface="Quicksand Medium"/>
              <a:ea typeface="Quicksand Medium"/>
              <a:cs typeface="Quicksand Medium"/>
              <a:sym typeface="Quicksand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7"/>
          <p:cNvSpPr txBox="1"/>
          <p:nvPr/>
        </p:nvSpPr>
        <p:spPr>
          <a:xfrm>
            <a:off x="438375" y="1655700"/>
            <a:ext cx="3301200" cy="9789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Up next, we </a:t>
            </a:r>
            <a:r>
              <a:rPr lang="en-GB" sz="2400" b="1">
                <a:solidFill>
                  <a:srgbClr val="232323"/>
                </a:solidFill>
                <a:latin typeface="Quicksand"/>
                <a:ea typeface="Quicksand"/>
                <a:cs typeface="Quicksand"/>
                <a:sym typeface="Quicksand"/>
              </a:rPr>
              <a:t>evaluate sentiment and experience</a:t>
            </a:r>
            <a:endParaRPr sz="24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sp>
        <p:nvSpPr>
          <p:cNvPr id="173" name="Google Shape;173;p37"/>
          <p:cNvSpPr txBox="1"/>
          <p:nvPr/>
        </p:nvSpPr>
        <p:spPr>
          <a:xfrm>
            <a:off x="438375" y="2911475"/>
            <a:ext cx="3361500" cy="576300"/>
          </a:xfrm>
          <a:prstGeom prst="rect">
            <a:avLst/>
          </a:prstGeom>
          <a:noFill/>
          <a:ln>
            <a:noFill/>
          </a:ln>
        </p:spPr>
        <p:txBody>
          <a:bodyPr spcFirstLastPara="1" wrap="square" lIns="0" tIns="450000" rIns="91425" bIns="91425" anchor="ctr" anchorCtr="0">
            <a:noAutofit/>
          </a:bodyPr>
          <a:lstStyle/>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Once you have answered the wellbeing questions, you will answer five anonymous sentiment and experience questions</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p:txBody>
      </p:sp>
      <p:cxnSp>
        <p:nvCxnSpPr>
          <p:cNvPr id="174" name="Google Shape;174;p37"/>
          <p:cNvCxnSpPr/>
          <p:nvPr/>
        </p:nvCxnSpPr>
        <p:spPr>
          <a:xfrm>
            <a:off x="438375" y="2634550"/>
            <a:ext cx="454200" cy="0"/>
          </a:xfrm>
          <a:prstGeom prst="straightConnector1">
            <a:avLst/>
          </a:prstGeom>
          <a:noFill/>
          <a:ln w="28575" cap="flat" cmpd="sng">
            <a:solidFill>
              <a:srgbClr val="000000"/>
            </a:solidFill>
            <a:prstDash val="solid"/>
            <a:round/>
            <a:headEnd type="none" w="med" len="med"/>
            <a:tailEnd type="none" w="med" len="med"/>
          </a:ln>
        </p:spPr>
      </p:cxnSp>
      <p:pic>
        <p:nvPicPr>
          <p:cNvPr id="175" name="Google Shape;175;p37"/>
          <p:cNvPicPr preferRelativeResize="0"/>
          <p:nvPr/>
        </p:nvPicPr>
        <p:blipFill>
          <a:blip r:embed="rId3">
            <a:alphaModFix/>
          </a:blip>
          <a:stretch>
            <a:fillRect/>
          </a:stretch>
        </p:blipFill>
        <p:spPr>
          <a:xfrm>
            <a:off x="4146850" y="1062450"/>
            <a:ext cx="4781627" cy="30450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8"/>
          <p:cNvSpPr txBox="1"/>
          <p:nvPr/>
        </p:nvSpPr>
        <p:spPr>
          <a:xfrm>
            <a:off x="438375" y="1440000"/>
            <a:ext cx="4587600" cy="978900"/>
          </a:xfrm>
          <a:prstGeom prst="rect">
            <a:avLst/>
          </a:prstGeom>
          <a:noFill/>
          <a:ln>
            <a:noFill/>
          </a:ln>
        </p:spPr>
        <p:txBody>
          <a:bodyPr spcFirstLastPara="1" wrap="square" lIns="0" tIns="288000" rIns="378000" bIns="72000" anchor="ctr" anchorCtr="0">
            <a:noAutofit/>
          </a:bodyPr>
          <a:lstStyle/>
          <a:p>
            <a:pPr marL="0" lvl="0" indent="0" algn="l" rtl="0">
              <a:spcBef>
                <a:spcPts val="0"/>
              </a:spcBef>
              <a:spcAft>
                <a:spcPts val="0"/>
              </a:spcAft>
              <a:buClr>
                <a:srgbClr val="000000"/>
              </a:buClr>
              <a:buSzPts val="1100"/>
              <a:buFont typeface="Arial"/>
              <a:buNone/>
            </a:pPr>
            <a:r>
              <a:rPr lang="en-GB" sz="2400">
                <a:solidFill>
                  <a:srgbClr val="232323"/>
                </a:solidFill>
                <a:latin typeface="Quicksand"/>
                <a:ea typeface="Quicksand"/>
                <a:cs typeface="Quicksand"/>
                <a:sym typeface="Quicksand"/>
              </a:rPr>
              <a:t>We then personally reflect </a:t>
            </a:r>
            <a:br>
              <a:rPr lang="en-GB" sz="2400">
                <a:solidFill>
                  <a:srgbClr val="232323"/>
                </a:solidFill>
                <a:latin typeface="Quicksand"/>
                <a:ea typeface="Quicksand"/>
                <a:cs typeface="Quicksand"/>
                <a:sym typeface="Quicksand"/>
              </a:rPr>
            </a:br>
            <a:r>
              <a:rPr lang="en-GB" sz="2400">
                <a:solidFill>
                  <a:srgbClr val="232323"/>
                </a:solidFill>
                <a:latin typeface="Quicksand"/>
                <a:ea typeface="Quicksand"/>
                <a:cs typeface="Quicksand"/>
                <a:sym typeface="Quicksand"/>
              </a:rPr>
              <a:t>on something that makes us </a:t>
            </a:r>
            <a:r>
              <a:rPr lang="en-GB" sz="2400" b="1">
                <a:solidFill>
                  <a:srgbClr val="232323"/>
                </a:solidFill>
                <a:latin typeface="Quicksand"/>
                <a:ea typeface="Quicksand"/>
                <a:cs typeface="Quicksand"/>
                <a:sym typeface="Quicksand"/>
              </a:rPr>
              <a:t>excited, happy, or relaxed </a:t>
            </a:r>
            <a:endParaRPr sz="2400" b="1">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2400">
              <a:solidFill>
                <a:srgbClr val="232323"/>
              </a:solidFill>
              <a:latin typeface="Quicksand"/>
              <a:ea typeface="Quicksand"/>
              <a:cs typeface="Quicksand"/>
              <a:sym typeface="Quicksand"/>
            </a:endParaRPr>
          </a:p>
        </p:txBody>
      </p:sp>
      <p:sp>
        <p:nvSpPr>
          <p:cNvPr id="181" name="Google Shape;181;p38"/>
          <p:cNvSpPr txBox="1"/>
          <p:nvPr/>
        </p:nvSpPr>
        <p:spPr>
          <a:xfrm>
            <a:off x="438375" y="2972650"/>
            <a:ext cx="3679800" cy="588000"/>
          </a:xfrm>
          <a:prstGeom prst="rect">
            <a:avLst/>
          </a:prstGeom>
          <a:noFill/>
          <a:ln>
            <a:noFill/>
          </a:ln>
        </p:spPr>
        <p:txBody>
          <a:bodyPr spcFirstLastPara="1" wrap="square" lIns="0" tIns="450000" rIns="91425" bIns="91425" anchor="ctr" anchorCtr="0">
            <a:noAutofit/>
          </a:bodyPr>
          <a:lstStyle/>
          <a:p>
            <a:pPr marL="0" lvl="0" indent="0" algn="l" rtl="0">
              <a:spcBef>
                <a:spcPts val="0"/>
              </a:spcBef>
              <a:spcAft>
                <a:spcPts val="0"/>
              </a:spcAft>
              <a:buClr>
                <a:srgbClr val="000000"/>
              </a:buClr>
              <a:buSzPts val="1100"/>
              <a:buFont typeface="Arial"/>
              <a:buNone/>
            </a:pPr>
            <a:r>
              <a:rPr lang="en-GB" sz="1100">
                <a:solidFill>
                  <a:srgbClr val="232323"/>
                </a:solidFill>
                <a:latin typeface="Quicksand"/>
                <a:ea typeface="Quicksand"/>
                <a:cs typeface="Quicksand"/>
                <a:sym typeface="Quicksand"/>
              </a:rPr>
              <a:t>Before you finish the main part of the check-in, you’ll be asked what makes you excited, happy, or relaxed</a:t>
            </a:r>
            <a:endParaRPr sz="11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a:p>
            <a:pPr marL="0" lvl="0" indent="0" algn="l" rtl="0">
              <a:spcBef>
                <a:spcPts val="0"/>
              </a:spcBef>
              <a:spcAft>
                <a:spcPts val="0"/>
              </a:spcAft>
              <a:buClr>
                <a:srgbClr val="000000"/>
              </a:buClr>
              <a:buSzPts val="1100"/>
              <a:buFont typeface="Arial"/>
              <a:buNone/>
            </a:pPr>
            <a:endParaRPr sz="1600">
              <a:solidFill>
                <a:srgbClr val="232323"/>
              </a:solidFill>
              <a:latin typeface="Quicksand"/>
              <a:ea typeface="Quicksand"/>
              <a:cs typeface="Quicksand"/>
              <a:sym typeface="Quicksand"/>
            </a:endParaRPr>
          </a:p>
        </p:txBody>
      </p:sp>
      <p:cxnSp>
        <p:nvCxnSpPr>
          <p:cNvPr id="182" name="Google Shape;182;p38"/>
          <p:cNvCxnSpPr/>
          <p:nvPr/>
        </p:nvCxnSpPr>
        <p:spPr>
          <a:xfrm>
            <a:off x="438375" y="2695775"/>
            <a:ext cx="454200" cy="0"/>
          </a:xfrm>
          <a:prstGeom prst="straightConnector1">
            <a:avLst/>
          </a:prstGeom>
          <a:noFill/>
          <a:ln w="28575" cap="flat" cmpd="sng">
            <a:solidFill>
              <a:srgbClr val="000000"/>
            </a:solidFill>
            <a:prstDash val="solid"/>
            <a:round/>
            <a:headEnd type="none" w="med" len="med"/>
            <a:tailEnd type="none" w="med" len="med"/>
          </a:ln>
        </p:spPr>
      </p:cxnSp>
      <p:pic>
        <p:nvPicPr>
          <p:cNvPr id="183" name="Google Shape;183;p38"/>
          <p:cNvPicPr preferRelativeResize="0"/>
          <p:nvPr/>
        </p:nvPicPr>
        <p:blipFill rotWithShape="1">
          <a:blip r:embed="rId3">
            <a:alphaModFix/>
          </a:blip>
          <a:srcRect/>
          <a:stretch/>
        </p:blipFill>
        <p:spPr>
          <a:xfrm>
            <a:off x="4146850" y="1062436"/>
            <a:ext cx="4902475" cy="312204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3578</Words>
  <Application>Microsoft Macintosh PowerPoint</Application>
  <PresentationFormat>On-screen Show (16:9)</PresentationFormat>
  <Paragraphs>280</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Quicksand</vt:lpstr>
      <vt:lpstr>Quicksand Medium</vt:lpstr>
      <vt:lpstr>Nunito</vt:lpstr>
      <vt:lpstr>Arial</vt:lpstr>
      <vt:lpstr>Roboto</vt:lpstr>
      <vt:lpstr>Roboto Light</vt:lpstr>
      <vt:lpstr>Quicksand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Roxanne Oldham</cp:lastModifiedBy>
  <cp:revision>1</cp:revision>
  <dcterms:modified xsi:type="dcterms:W3CDTF">2025-01-15T05:28:01Z</dcterms:modified>
</cp:coreProperties>
</file>